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486" r:id="rId3"/>
    <p:sldId id="493" r:id="rId4"/>
    <p:sldId id="491" r:id="rId5"/>
    <p:sldId id="487" r:id="rId6"/>
    <p:sldId id="488" r:id="rId7"/>
    <p:sldId id="283" r:id="rId8"/>
    <p:sldId id="490" r:id="rId9"/>
    <p:sldId id="512" r:id="rId10"/>
    <p:sldId id="494" r:id="rId11"/>
    <p:sldId id="513" r:id="rId12"/>
    <p:sldId id="514" r:id="rId13"/>
    <p:sldId id="515" r:id="rId14"/>
    <p:sldId id="509" r:id="rId15"/>
    <p:sldId id="293" r:id="rId1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A02A1D"/>
    <a:srgbClr val="A42420"/>
    <a:srgbClr val="8B1C19"/>
    <a:srgbClr val="5E7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5"/>
    <p:restoredTop sz="94600" autoAdjust="0"/>
  </p:normalViewPr>
  <p:slideViewPr>
    <p:cSldViewPr>
      <p:cViewPr varScale="1">
        <p:scale>
          <a:sx n="149" d="100"/>
          <a:sy n="149" d="100"/>
        </p:scale>
        <p:origin x="10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E57AF-17F8-4074-B199-13EDC5C91164}" type="datetimeFigureOut">
              <a:rPr lang="ru-RU" smtClean="0"/>
              <a:pPr/>
              <a:t>27.02.2020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D7599-D370-4ABF-BD0A-1BED5BC5FDB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1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d970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dd970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87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534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80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974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624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8826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dd970f0e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dd970f0e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76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93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698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55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61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32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e0bfb3d8b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e0bfb3d8b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6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5619D-A7C3-6441-A00B-967E626D130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83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5E7076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403648" y="285978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7" name="Подзаголовок 2"/>
          <p:cNvSpPr txBox="1">
            <a:spLocks/>
          </p:cNvSpPr>
          <p:nvPr userDrawn="1"/>
        </p:nvSpPr>
        <p:spPr>
          <a:xfrm>
            <a:off x="380057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12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95536" y="4659982"/>
            <a:ext cx="1512168" cy="216024"/>
          </a:xfrm>
        </p:spPr>
        <p:txBody>
          <a:bodyPr/>
          <a:lstStyle>
            <a:lvl1pPr algn="l">
              <a:defRPr/>
            </a:lvl1pPr>
          </a:lstStyle>
          <a:p>
            <a:fld id="{CB07D4DF-2351-4A60-A90B-60ED82532F7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 userDrawn="1"/>
        </p:nvSpPr>
        <p:spPr>
          <a:xfrm>
            <a:off x="7956376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527" y="1419622"/>
            <a:ext cx="8704741" cy="302433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23247" y="833064"/>
            <a:ext cx="8705021" cy="586557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rgbClr val="5E7076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42363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95536" y="4659982"/>
            <a:ext cx="1512168" cy="216024"/>
          </a:xfrm>
        </p:spPr>
        <p:txBody>
          <a:bodyPr/>
          <a:lstStyle>
            <a:lvl1pPr algn="l">
              <a:defRPr/>
            </a:lvl1pPr>
          </a:lstStyle>
          <a:p>
            <a:fld id="{CB07D4DF-2351-4A60-A90B-60ED82532F7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 userDrawn="1"/>
        </p:nvSpPr>
        <p:spPr>
          <a:xfrm>
            <a:off x="7956376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323528" y="1059582"/>
            <a:ext cx="4038600" cy="33123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4572000" y="1059582"/>
            <a:ext cx="4320480" cy="338437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53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большой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0" y="1059582"/>
            <a:ext cx="9144000" cy="4083918"/>
          </a:xfrm>
          <a:solidFill>
            <a:schemeClr val="bg1">
              <a:lumMod val="75000"/>
            </a:schemeClr>
          </a:solidFill>
          <a:ln>
            <a:solidFill>
              <a:srgbClr val="000000">
                <a:alpha val="21176"/>
              </a:srgb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323528" y="4299942"/>
            <a:ext cx="8820472" cy="504056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323528" y="4316113"/>
            <a:ext cx="8640960" cy="50405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600" baseline="0" dirty="0">
                <a:solidFill>
                  <a:schemeClr val="bg1"/>
                </a:solidFill>
              </a:rPr>
              <a:t>Санкт-Петербургский государственный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4025799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 userDrawn="1"/>
        </p:nvSpPr>
        <p:spPr>
          <a:xfrm>
            <a:off x="380057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528" y="1131590"/>
            <a:ext cx="8568952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403919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0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4347AD1-EFFF-6846-BB03-81E7D9C5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D73CB43-CB62-0E42-8D0B-2FA1AC93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74AA60B-3E68-7147-92A0-3E44DC8D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E4C2-BC32-2441-A992-10E54F206EFD}" type="datetimeFigureOut">
              <a:rPr lang="ru-RU" smtClean="0"/>
              <a:t>27.02.2020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2D4FEEA-DE93-F341-8FA5-B9515237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1C15D73-2800-CE4B-B045-BC7C32D3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6BAB0-CC72-8542-B9F4-8A3CFD4059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167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06C7-4D28-40E2-A2CB-00F1FE68E05F}" type="datetime1">
              <a:rPr lang="ru-RU" smtClean="0"/>
              <a:pPr/>
              <a:t>27.02.2020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7D4DF-2351-4A60-A90B-60ED82532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19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0" r:id="rId3"/>
    <p:sldLayoutId id="2147483661" r:id="rId4"/>
    <p:sldLayoutId id="2147483654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smc.spbu.r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3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jpeg"/><Relationship Id="rId3" Type="http://schemas.openxmlformats.org/officeDocument/2006/relationships/image" Target="../media/image4.emf"/><Relationship Id="rId7" Type="http://schemas.openxmlformats.org/officeDocument/2006/relationships/image" Target="../media/image8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emf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23528" y="199568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" sz="3600" b="1" dirty="0"/>
              <a:t>Международный научно-методический центр СПбГУ</a:t>
            </a:r>
            <a:r>
              <a:rPr lang="en-US" sz="3600" b="1" dirty="0"/>
              <a:t/>
            </a:r>
            <a:br>
              <a:rPr lang="en-US" sz="36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ru-RU" sz="1600" dirty="0">
                <a:latin typeface="Houschka Pro Medium" panose="02000603000000020003" pitchFamily="2" charset="0"/>
              </a:rPr>
              <a:t>для распространения лучших международных практик подготовки, переподготовки и стажировки продвинутых кадров цифровой экономики в областях математики, информатики, цифровых технологий</a:t>
            </a:r>
            <a:br>
              <a:rPr lang="ru-RU" sz="1600" dirty="0">
                <a:latin typeface="Houschka Pro Medium" panose="02000603000000020003" pitchFamily="2" charset="0"/>
              </a:rPr>
            </a:br>
            <a:endParaRPr sz="14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41184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solidFill>
                  <a:schemeClr val="bg1"/>
                </a:solidFill>
              </a:rPr>
              <a:t>Санкт-Петербург, 29 февраля 2020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</a:t>
            </a:r>
            <a:r>
              <a:rPr lang="ru-RU" sz="675" dirty="0" smtClean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2020</a:t>
            </a:r>
            <a:endParaRPr lang="ru-RU" sz="675" dirty="0">
              <a:solidFill>
                <a:srgbClr val="6A6A6A"/>
              </a:solidFill>
              <a:latin typeface="Houschka Pro Medium" panose="02000603000000020003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ИТОГИ 2019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B5E980AD-F7D2-1742-B05A-A31A01D4CAD8}"/>
              </a:ext>
            </a:extLst>
          </p:cNvPr>
          <p:cNvSpPr/>
          <p:nvPr/>
        </p:nvSpPr>
        <p:spPr>
          <a:xfrm>
            <a:off x="1835695" y="987574"/>
            <a:ext cx="6986871" cy="340401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dirty="0"/>
              <a:t> 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sp>
        <p:nvSpPr>
          <p:cNvPr id="29" name="Google Shape;154;p24">
            <a:extLst>
              <a:ext uri="{FF2B5EF4-FFF2-40B4-BE49-F238E27FC236}">
                <a16:creationId xmlns:a16="http://schemas.microsoft.com/office/drawing/2014/main" xmlns="" id="{E28E1B65-3348-BE48-AA34-E0CED2C4F3ED}"/>
              </a:ext>
            </a:extLst>
          </p:cNvPr>
          <p:cNvSpPr txBox="1">
            <a:spLocks/>
          </p:cNvSpPr>
          <p:nvPr/>
        </p:nvSpPr>
        <p:spPr>
          <a:xfrm>
            <a:off x="1884048" y="1020925"/>
            <a:ext cx="6936424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0"/>
              </a:spcBef>
              <a:buClr>
                <a:srgbClr val="E06666"/>
              </a:buClr>
              <a:buSzPts val="2400"/>
              <a:buFont typeface="Wingdings" pitchFamily="2" charset="2"/>
              <a:buChar char="ü"/>
            </a:pPr>
            <a:r>
              <a:rPr lang="ru" sz="1600" dirty="0"/>
              <a:t>запущена </a:t>
            </a:r>
            <a:r>
              <a:rPr lang="ru" sz="1600" dirty="0">
                <a:solidFill>
                  <a:srgbClr val="A02A1D"/>
                </a:solidFill>
              </a:rPr>
              <a:t>онлайн платформа </a:t>
            </a:r>
            <a:r>
              <a:rPr lang="ru" sz="1600" dirty="0"/>
              <a:t>МНМЦ в Интернете </a:t>
            </a:r>
            <a:r>
              <a:rPr lang="ru" sz="1600" dirty="0">
                <a:hlinkClick r:id="rId4"/>
              </a:rPr>
              <a:t>http://ismc.spbu.ru</a:t>
            </a:r>
            <a:endParaRPr lang="ru" sz="1600" dirty="0"/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endParaRPr lang="ru" sz="1000" dirty="0"/>
          </a:p>
          <a:p>
            <a:pPr fontAlgn="base">
              <a:spcBef>
                <a:spcPts val="0"/>
              </a:spcBef>
              <a:buClr>
                <a:srgbClr val="E06666"/>
              </a:buClr>
              <a:buSzPts val="2400"/>
              <a:buFont typeface="Wingdings" pitchFamily="2" charset="2"/>
              <a:buChar char="ü"/>
            </a:pPr>
            <a:r>
              <a:rPr lang="ru-RU" sz="1600" dirty="0"/>
              <a:t>р</a:t>
            </a:r>
            <a:r>
              <a:rPr lang="ru-RU" sz="1600" dirty="0" smtClean="0"/>
              <a:t>азработаны проекты</a:t>
            </a:r>
            <a:r>
              <a:rPr lang="ru-RU" sz="1600" dirty="0"/>
              <a:t> </a:t>
            </a:r>
            <a:r>
              <a:rPr lang="ru-RU" sz="1600" b="1" dirty="0">
                <a:solidFill>
                  <a:srgbClr val="A02A1D"/>
                </a:solidFill>
              </a:rPr>
              <a:t>4</a:t>
            </a:r>
            <a:r>
              <a:rPr lang="ru-RU" sz="1600" dirty="0"/>
              <a:t> </a:t>
            </a:r>
            <a:r>
              <a:rPr lang="ru-RU" sz="1600" dirty="0" smtClean="0"/>
              <a:t>образовательных</a:t>
            </a:r>
            <a:r>
              <a:rPr lang="ru-RU" sz="1600" dirty="0"/>
              <a:t> </a:t>
            </a:r>
            <a:r>
              <a:rPr lang="ru-RU" sz="1600" dirty="0" smtClean="0"/>
              <a:t>программ:</a:t>
            </a:r>
            <a:endParaRPr lang="ru-RU" sz="2000" dirty="0"/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2000" dirty="0"/>
              <a:t>      </a:t>
            </a:r>
            <a:r>
              <a:rPr lang="ru-RU" sz="1400" dirty="0"/>
              <a:t>– </a:t>
            </a:r>
            <a:r>
              <a:rPr lang="ru-RU" sz="1400" b="1" dirty="0"/>
              <a:t>«Математическое образование»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– «Искусственный интеллект»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– «Разработка программного обеспечения и анализ данных» </a:t>
            </a:r>
            <a:r>
              <a:rPr lang="en-US" sz="1400" dirty="0"/>
              <a:t>(</a:t>
            </a:r>
            <a:r>
              <a:rPr lang="ru-RU" sz="1400" dirty="0"/>
              <a:t>переподготовка)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– «Разработка программного обеспечения и анализ данных» (повышение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    квалификации)</a:t>
            </a:r>
          </a:p>
          <a:p>
            <a:pPr marL="361950" lvl="1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endParaRPr lang="ru-RU" sz="1200" dirty="0"/>
          </a:p>
          <a:p>
            <a:pPr fontAlgn="base">
              <a:spcBef>
                <a:spcPts val="0"/>
              </a:spcBef>
              <a:buClr>
                <a:srgbClr val="E06666"/>
              </a:buClr>
              <a:buSzPts val="2400"/>
              <a:buFont typeface="Wingdings" pitchFamily="2" charset="2"/>
              <a:buChar char="ü"/>
            </a:pPr>
            <a:r>
              <a:rPr lang="ru-RU" sz="1600" dirty="0" smtClean="0"/>
              <a:t>разработаны проекты</a:t>
            </a:r>
            <a:r>
              <a:rPr lang="ru-RU" sz="1600" dirty="0"/>
              <a:t> </a:t>
            </a:r>
            <a:r>
              <a:rPr lang="ru-RU" sz="1600" b="1" dirty="0">
                <a:solidFill>
                  <a:srgbClr val="A02A1D"/>
                </a:solidFill>
              </a:rPr>
              <a:t>2</a:t>
            </a:r>
            <a:r>
              <a:rPr lang="ru-RU" sz="1600" dirty="0"/>
              <a:t> </a:t>
            </a:r>
            <a:r>
              <a:rPr lang="ru-RU" sz="1600" dirty="0" smtClean="0"/>
              <a:t>программ </a:t>
            </a:r>
            <a:r>
              <a:rPr lang="ru-RU" sz="1600" dirty="0"/>
              <a:t>стажировок</a:t>
            </a:r>
            <a:r>
              <a:rPr lang="ru-RU" sz="1600" dirty="0" smtClean="0"/>
              <a:t>:</a:t>
            </a:r>
            <a:endParaRPr lang="ru-RU" sz="1600" dirty="0"/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– </a:t>
            </a:r>
            <a:r>
              <a:rPr lang="ru-RU" sz="1400" b="1" dirty="0"/>
              <a:t>«Ведение практических и семинарских занятий по математике и  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b="1" dirty="0"/>
              <a:t>             программированию»</a:t>
            </a:r>
            <a:r>
              <a:rPr lang="ru-RU" sz="1400" dirty="0"/>
              <a:t> </a:t>
            </a:r>
          </a:p>
          <a:p>
            <a:pPr marL="0" indent="0" fontAlgn="base">
              <a:spcBef>
                <a:spcPts val="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         – «Количественные методы для решения прикладных задач»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13DAB0BF-1108-2D4E-8F18-E5DC08266456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E429BC4A-3304-2B49-A933-874834CD760D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xmlns="" id="{075F1149-049C-DD46-A886-CB1A0658ADC7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 smtClean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10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23358167-526B-6E42-B70E-E29CC8AC4F38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xmlns="" id="{978D07F0-7BB1-7D49-9792-050819C3BE14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0994CD7F-3C47-D141-9969-D0569385FB0E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AC4321D0-2A44-934F-BAFC-4371CC7239F2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7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  <a:endParaRPr lang="ru-RU" sz="675" dirty="0">
              <a:solidFill>
                <a:srgbClr val="6A6A6A"/>
              </a:solidFill>
              <a:latin typeface="Houschka Pro Medium" panose="02000603000000020003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="" xmlns:a16="http://schemas.microsoft.com/office/drawing/2014/main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ИТОГИ 2019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5E980AD-F7D2-1742-B05A-A31A01D4CAD8}"/>
              </a:ext>
            </a:extLst>
          </p:cNvPr>
          <p:cNvSpPr/>
          <p:nvPr/>
        </p:nvSpPr>
        <p:spPr>
          <a:xfrm>
            <a:off x="2051720" y="3984692"/>
            <a:ext cx="6807268" cy="4798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dirty="0"/>
              <a:t> 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sp>
        <p:nvSpPr>
          <p:cNvPr id="16" name="Google Shape;154;p24">
            <a:extLst>
              <a:ext uri="{FF2B5EF4-FFF2-40B4-BE49-F238E27FC236}">
                <a16:creationId xmlns="" xmlns:a16="http://schemas.microsoft.com/office/drawing/2014/main" id="{2226DC51-00CC-684D-B4F4-C0C43777157F}"/>
              </a:ext>
            </a:extLst>
          </p:cNvPr>
          <p:cNvSpPr txBox="1">
            <a:spLocks/>
          </p:cNvSpPr>
          <p:nvPr/>
        </p:nvSpPr>
        <p:spPr>
          <a:xfrm>
            <a:off x="1728166" y="3859834"/>
            <a:ext cx="7128792" cy="66046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Размещение материалов на платформе СМЦ </a:t>
            </a:r>
            <a:r>
              <a:rPr lang="ru-RU" sz="1400" dirty="0">
                <a:solidFill>
                  <a:srgbClr val="A02A1D"/>
                </a:solidFill>
              </a:rPr>
              <a:t>МНМЦ</a:t>
            </a:r>
            <a:r>
              <a:rPr lang="ru-RU" sz="1400" dirty="0"/>
              <a:t> </a:t>
            </a:r>
            <a:r>
              <a:rPr lang="ru-RU" sz="1400" dirty="0">
                <a:solidFill>
                  <a:srgbClr val="A02A1D"/>
                </a:solidFill>
              </a:rPr>
              <a:t>СПбГУ</a:t>
            </a:r>
            <a:r>
              <a:rPr lang="ru-RU" sz="1400" dirty="0"/>
              <a:t>, 2019 г. </a:t>
            </a:r>
            <a:r>
              <a:rPr lang="en-US" sz="1400" dirty="0" err="1">
                <a:solidFill>
                  <a:srgbClr val="A02A1D"/>
                </a:solidFill>
              </a:rPr>
              <a:t>ismc.spbu.ru</a:t>
            </a:r>
            <a:r>
              <a:rPr lang="ru-RU" sz="1400" dirty="0"/>
              <a:t> </a:t>
            </a:r>
          </a:p>
          <a:p>
            <a:pPr marL="361950" lvl="1" indent="0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endParaRPr lang="ru-RU" sz="1400" dirty="0"/>
          </a:p>
        </p:txBody>
      </p:sp>
      <p:pic>
        <p:nvPicPr>
          <p:cNvPr id="19" name="Google Shape;170;p26">
            <a:extLst>
              <a:ext uri="{FF2B5EF4-FFF2-40B4-BE49-F238E27FC236}">
                <a16:creationId xmlns="" xmlns:a16="http://schemas.microsoft.com/office/drawing/2014/main" id="{3C62CA20-7CEF-1044-8827-8F3E6CEA0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776" y="974643"/>
            <a:ext cx="5529082" cy="2944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42CB0034-7F83-5D42-84E2-8D3A3681655F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A8CF4A49-3FB4-674D-A76E-0708A3A1E317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="" xmlns:a16="http://schemas.microsoft.com/office/drawing/2014/main" id="{5E42B7B3-B5EC-E143-86D0-7B2261A108D8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 smtClean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11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911ECE81-EFA6-9941-9E04-9222D41BA43E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0E4F88A7-23AC-8C41-AE90-53D0603B4AD4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="" xmlns:a16="http://schemas.microsoft.com/office/drawing/2014/main" id="{3DEB2B8B-B084-9645-BD89-70D34D896ABD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B27B01F4-EB24-6B4C-8BB9-3EF50E534D5E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0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  <a:endParaRPr lang="ru-RU" sz="675" dirty="0">
              <a:solidFill>
                <a:srgbClr val="6A6A6A"/>
              </a:solidFill>
              <a:latin typeface="Houschka Pro Medium" panose="02000603000000020003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="" xmlns:a16="http://schemas.microsoft.com/office/drawing/2014/main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1023551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ПРАКТИЧЕСКИЕ</a:t>
            </a:r>
          </a:p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ПРОЕКТЫ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5E980AD-F7D2-1742-B05A-A31A01D4CAD8}"/>
              </a:ext>
            </a:extLst>
          </p:cNvPr>
          <p:cNvSpPr/>
          <p:nvPr/>
        </p:nvSpPr>
        <p:spPr>
          <a:xfrm>
            <a:off x="2512072" y="3984692"/>
            <a:ext cx="6346915" cy="4798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dirty="0"/>
              <a:t> 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sp>
        <p:nvSpPr>
          <p:cNvPr id="16" name="Google Shape;154;p24">
            <a:extLst>
              <a:ext uri="{FF2B5EF4-FFF2-40B4-BE49-F238E27FC236}">
                <a16:creationId xmlns="" xmlns:a16="http://schemas.microsoft.com/office/drawing/2014/main" id="{2226DC51-00CC-684D-B4F4-C0C43777157F}"/>
              </a:ext>
            </a:extLst>
          </p:cNvPr>
          <p:cNvSpPr txBox="1">
            <a:spLocks/>
          </p:cNvSpPr>
          <p:nvPr/>
        </p:nvSpPr>
        <p:spPr>
          <a:xfrm>
            <a:off x="2353904" y="3934398"/>
            <a:ext cx="6178536" cy="5803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r>
              <a:rPr lang="ru-RU" sz="1400" dirty="0"/>
              <a:t>Проекты на базе </a:t>
            </a:r>
            <a:r>
              <a:rPr lang="ru-RU" sz="1400" dirty="0">
                <a:solidFill>
                  <a:srgbClr val="A02A1D"/>
                </a:solidFill>
              </a:rPr>
              <a:t>факультета математики и компьютерных наук</a:t>
            </a:r>
            <a:r>
              <a:rPr lang="ru-RU" sz="1400" dirty="0"/>
              <a:t> </a:t>
            </a:r>
            <a:r>
              <a:rPr lang="ru-RU" sz="1400" dirty="0">
                <a:solidFill>
                  <a:srgbClr val="A02A1D"/>
                </a:solidFill>
              </a:rPr>
              <a:t>СПбГУ</a:t>
            </a:r>
            <a:endParaRPr lang="ru-RU" sz="1400" dirty="0"/>
          </a:p>
          <a:p>
            <a:pPr marL="361950" lvl="1" indent="0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endParaRPr lang="ru-RU" sz="1400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="" xmlns:a16="http://schemas.microsoft.com/office/drawing/2014/main" id="{FFF49911-CB29-214F-9500-EA3A9529CFBB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DEBB748A-06F9-0D44-A455-7BC6BE62E472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="" xmlns:a16="http://schemas.microsoft.com/office/drawing/2014/main" id="{D76B1EA9-8215-8E4E-B2C0-4E3517E39EDA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 smtClean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12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3" name="Овал 22">
            <a:extLst>
              <a:ext uri="{FF2B5EF4-FFF2-40B4-BE49-F238E27FC236}">
                <a16:creationId xmlns="" xmlns:a16="http://schemas.microsoft.com/office/drawing/2014/main" id="{A4504247-7598-2641-B547-4B45D34F9B21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="" xmlns:a16="http://schemas.microsoft.com/office/drawing/2014/main" id="{9EBC44A9-922C-3D48-A128-62FA906EBF5D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="" xmlns:a16="http://schemas.microsoft.com/office/drawing/2014/main" id="{0AE930C7-0329-C541-8444-6374EF201C08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A4F99412-36C0-334E-9B29-3B1B02562A25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="" xmlns:a16="http://schemas.microsoft.com/office/drawing/2014/main" id="{CAEFD4EF-F998-8F4E-B294-F218DC9354D8}"/>
              </a:ext>
            </a:extLst>
          </p:cNvPr>
          <p:cNvSpPr/>
          <p:nvPr/>
        </p:nvSpPr>
        <p:spPr>
          <a:xfrm>
            <a:off x="2595754" y="3329067"/>
            <a:ext cx="25208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Возможная форма распространения жидкости в нефтяном пласте, </a:t>
            </a:r>
          </a:p>
          <a:p>
            <a:pPr algn="ctr"/>
            <a:r>
              <a:rPr lang="ru-RU" sz="1100" dirty="0"/>
              <a:t>весна 2019 </a:t>
            </a:r>
          </a:p>
        </p:txBody>
      </p:sp>
      <p:sp>
        <p:nvSpPr>
          <p:cNvPr id="27" name="Rectangle 12">
            <a:extLst>
              <a:ext uri="{FF2B5EF4-FFF2-40B4-BE49-F238E27FC236}">
                <a16:creationId xmlns="" xmlns:a16="http://schemas.microsoft.com/office/drawing/2014/main" id="{60B51CB5-AF87-3840-B521-5D190A0D66EC}"/>
              </a:ext>
            </a:extLst>
          </p:cNvPr>
          <p:cNvSpPr/>
          <p:nvPr/>
        </p:nvSpPr>
        <p:spPr>
          <a:xfrm>
            <a:off x="5364088" y="2026257"/>
            <a:ext cx="326583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err="1"/>
              <a:t>Водонасыщенность</a:t>
            </a:r>
            <a:r>
              <a:rPr lang="ru-RU" sz="1100" dirty="0"/>
              <a:t> в межскважинном пространстве: синий – вода, </a:t>
            </a:r>
          </a:p>
          <a:p>
            <a:pPr algn="ctr"/>
            <a:r>
              <a:rPr lang="ru-RU" sz="1100" dirty="0"/>
              <a:t>красный – нефть, осень 2019</a:t>
            </a:r>
          </a:p>
        </p:txBody>
      </p:sp>
      <p:pic>
        <p:nvPicPr>
          <p:cNvPr id="29" name="Рисунок 1" descr="http://math-cs.spbu.ru/wp-content/uploads/2018/02/neft71.jpg">
            <a:extLst>
              <a:ext uri="{FF2B5EF4-FFF2-40B4-BE49-F238E27FC236}">
                <a16:creationId xmlns="" xmlns:a16="http://schemas.microsoft.com/office/drawing/2014/main" id="{7DA2ED31-77CD-514F-8B2C-16401C64C7C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73" y="1080639"/>
            <a:ext cx="2275952" cy="209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Рисунок 2">
            <a:extLst>
              <a:ext uri="{FF2B5EF4-FFF2-40B4-BE49-F238E27FC236}">
                <a16:creationId xmlns="" xmlns:a16="http://schemas.microsoft.com/office/drawing/2014/main" id="{17EA8383-70E1-6F41-8F17-A77929DD0839}"/>
              </a:ext>
            </a:extLst>
          </p:cNvPr>
          <p:cNvPicPr/>
          <p:nvPr/>
        </p:nvPicPr>
        <p:blipFill rotWithShape="1">
          <a:blip r:embed="rId5"/>
          <a:srcRect l="20607" t="5141" r="20784" b="5159"/>
          <a:stretch/>
        </p:blipFill>
        <p:spPr bwMode="auto">
          <a:xfrm>
            <a:off x="5443171" y="1080639"/>
            <a:ext cx="3265835" cy="902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oogle Shape;115;p19">
            <a:extLst>
              <a:ext uri="{FF2B5EF4-FFF2-40B4-BE49-F238E27FC236}">
                <a16:creationId xmlns="" xmlns:a16="http://schemas.microsoft.com/office/drawing/2014/main" id="{1D98506C-23C0-BB46-9A48-279A30995881}"/>
              </a:ext>
            </a:extLst>
          </p:cNvPr>
          <p:cNvPicPr/>
          <p:nvPr/>
        </p:nvPicPr>
        <p:blipFill rotWithShape="1">
          <a:blip r:embed="rId6">
            <a:alphaModFix/>
          </a:blip>
          <a:srcRect l="3324" b="17269"/>
          <a:stretch/>
        </p:blipFill>
        <p:spPr bwMode="auto">
          <a:xfrm>
            <a:off x="5461170" y="2629611"/>
            <a:ext cx="3265835" cy="8206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Rectangle 13">
            <a:extLst>
              <a:ext uri="{FF2B5EF4-FFF2-40B4-BE49-F238E27FC236}">
                <a16:creationId xmlns="" xmlns:a16="http://schemas.microsoft.com/office/drawing/2014/main" id="{8B4A8CDA-5A6A-154A-AC39-3F0EA1D5C503}"/>
              </a:ext>
            </a:extLst>
          </p:cNvPr>
          <p:cNvSpPr/>
          <p:nvPr/>
        </p:nvSpPr>
        <p:spPr>
          <a:xfrm>
            <a:off x="5443172" y="3493176"/>
            <a:ext cx="32658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Восстановление структуры пласта по измерениям на скважинах (вертикальные линии), осень 2019</a:t>
            </a:r>
          </a:p>
        </p:txBody>
      </p:sp>
    </p:spTree>
    <p:extLst>
      <p:ext uri="{BB962C8B-B14F-4D97-AF65-F5344CB8AC3E}">
        <p14:creationId xmlns:p14="http://schemas.microsoft.com/office/powerpoint/2010/main" val="799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  <a:endParaRPr lang="ru-RU" sz="675" dirty="0">
              <a:solidFill>
                <a:srgbClr val="6A6A6A"/>
              </a:solidFill>
              <a:latin typeface="Houschka Pro Medium" panose="02000603000000020003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="" xmlns:a16="http://schemas.microsoft.com/office/drawing/2014/main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1023551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ПРАКТИЧЕСКИЕ</a:t>
            </a:r>
          </a:p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ПРОЕКТЫ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5E980AD-F7D2-1742-B05A-A31A01D4CAD8}"/>
              </a:ext>
            </a:extLst>
          </p:cNvPr>
          <p:cNvSpPr/>
          <p:nvPr/>
        </p:nvSpPr>
        <p:spPr>
          <a:xfrm>
            <a:off x="2512072" y="3984692"/>
            <a:ext cx="6346915" cy="4798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dirty="0"/>
              <a:t>  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sp>
        <p:nvSpPr>
          <p:cNvPr id="16" name="Google Shape;154;p24">
            <a:extLst>
              <a:ext uri="{FF2B5EF4-FFF2-40B4-BE49-F238E27FC236}">
                <a16:creationId xmlns="" xmlns:a16="http://schemas.microsoft.com/office/drawing/2014/main" id="{2226DC51-00CC-684D-B4F4-C0C43777157F}"/>
              </a:ext>
            </a:extLst>
          </p:cNvPr>
          <p:cNvSpPr txBox="1">
            <a:spLocks/>
          </p:cNvSpPr>
          <p:nvPr/>
        </p:nvSpPr>
        <p:spPr>
          <a:xfrm>
            <a:off x="2353905" y="3934398"/>
            <a:ext cx="6106528" cy="5803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r>
              <a:rPr lang="ru-RU" sz="1600" dirty="0"/>
              <a:t>Близкие аналоги, проекты </a:t>
            </a:r>
            <a:r>
              <a:rPr lang="en-US" sz="1600" dirty="0"/>
              <a:t>CS</a:t>
            </a:r>
            <a:r>
              <a:rPr lang="ru-RU" sz="1600" dirty="0"/>
              <a:t> центра</a:t>
            </a:r>
          </a:p>
          <a:p>
            <a:pPr marL="361950" lvl="1" indent="0" algn="ctr" fontAlgn="base">
              <a:spcBef>
                <a:spcPts val="600"/>
              </a:spcBef>
              <a:buClr>
                <a:srgbClr val="E06666"/>
              </a:buClr>
              <a:buSzPts val="2400"/>
              <a:buNone/>
            </a:pPr>
            <a:endParaRPr lang="ru-RU" sz="1600" dirty="0"/>
          </a:p>
        </p:txBody>
      </p:sp>
      <p:pic>
        <p:nvPicPr>
          <p:cNvPr id="18" name="Рисунок 6">
            <a:extLst>
              <a:ext uri="{FF2B5EF4-FFF2-40B4-BE49-F238E27FC236}">
                <a16:creationId xmlns="" xmlns:a16="http://schemas.microsoft.com/office/drawing/2014/main" id="{D8C47D92-74E5-E147-B158-2ED28B7B9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r="10109"/>
          <a:stretch>
            <a:fillRect/>
          </a:stretch>
        </p:blipFill>
        <p:spPr>
          <a:xfrm>
            <a:off x="7231107" y="1129256"/>
            <a:ext cx="1627880" cy="2732106"/>
          </a:xfrm>
          <a:prstGeom prst="rect">
            <a:avLst/>
          </a:prstGeom>
        </p:spPr>
      </p:pic>
      <p:sp>
        <p:nvSpPr>
          <p:cNvPr id="19" name="Rectangle 1">
            <a:extLst>
              <a:ext uri="{FF2B5EF4-FFF2-40B4-BE49-F238E27FC236}">
                <a16:creationId xmlns="" xmlns:a16="http://schemas.microsoft.com/office/drawing/2014/main" id="{83DA90BD-FF85-7E4E-8414-682F88DE396B}"/>
              </a:ext>
            </a:extLst>
          </p:cNvPr>
          <p:cNvSpPr/>
          <p:nvPr/>
        </p:nvSpPr>
        <p:spPr>
          <a:xfrm>
            <a:off x="5724128" y="3409201"/>
            <a:ext cx="16561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Распознавание картин </a:t>
            </a:r>
          </a:p>
          <a:p>
            <a:r>
              <a:rPr lang="ru-RU" sz="1100" dirty="0"/>
              <a:t>  в музее</a:t>
            </a:r>
          </a:p>
        </p:txBody>
      </p:sp>
      <p:pic>
        <p:nvPicPr>
          <p:cNvPr id="20" name="Picture 4" descr="https://habrastorage.org/webt/t8/8z/ia/t88zia1h4pnzzeapnoqxbrvodn0.jpeg">
            <a:extLst>
              <a:ext uri="{FF2B5EF4-FFF2-40B4-BE49-F238E27FC236}">
                <a16:creationId xmlns="" xmlns:a16="http://schemas.microsoft.com/office/drawing/2014/main" id="{960E2BA6-AC0D-0A45-8BE6-E5A2E17E0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72" y="2645165"/>
            <a:ext cx="3096344" cy="11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s://sun9-38.userapi.com/c855028/v855028077/127e10/8LN15m5ZUxw.jpg">
            <a:extLst>
              <a:ext uri="{FF2B5EF4-FFF2-40B4-BE49-F238E27FC236}">
                <a16:creationId xmlns="" xmlns:a16="http://schemas.microsoft.com/office/drawing/2014/main" id="{CCD44414-420C-CB43-85E5-B51398AA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361" y="1059681"/>
            <a:ext cx="2128166" cy="14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10">
            <a:extLst>
              <a:ext uri="{FF2B5EF4-FFF2-40B4-BE49-F238E27FC236}">
                <a16:creationId xmlns="" xmlns:a16="http://schemas.microsoft.com/office/drawing/2014/main" id="{8748DE83-4E01-474D-AD67-AD224250BD6F}"/>
              </a:ext>
            </a:extLst>
          </p:cNvPr>
          <p:cNvSpPr/>
          <p:nvPr/>
        </p:nvSpPr>
        <p:spPr>
          <a:xfrm>
            <a:off x="4712144" y="1433977"/>
            <a:ext cx="21602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/>
              <a:t>Ускорение оптимизации формы гидротурбины метамоделью</a:t>
            </a:r>
          </a:p>
          <a:p>
            <a:pPr algn="r"/>
            <a:r>
              <a:rPr lang="ru-RU" sz="1100" dirty="0"/>
              <a:t>машинного обучения</a:t>
            </a:r>
          </a:p>
        </p:txBody>
      </p:sp>
      <p:sp>
        <p:nvSpPr>
          <p:cNvPr id="24" name="Rectangle 8">
            <a:extLst>
              <a:ext uri="{FF2B5EF4-FFF2-40B4-BE49-F238E27FC236}">
                <a16:creationId xmlns="" xmlns:a16="http://schemas.microsoft.com/office/drawing/2014/main" id="{00F7821D-1D2E-B14D-997B-AB2B3C89B263}"/>
              </a:ext>
            </a:extLst>
          </p:cNvPr>
          <p:cNvSpPr/>
          <p:nvPr/>
        </p:nvSpPr>
        <p:spPr>
          <a:xfrm>
            <a:off x="5868368" y="2651767"/>
            <a:ext cx="11445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Метод оценки </a:t>
            </a:r>
          </a:p>
          <a:p>
            <a:pPr algn="ctr"/>
            <a:r>
              <a:rPr lang="ru-RU" sz="1100" dirty="0"/>
              <a:t>зерна по фото</a:t>
            </a:r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="" xmlns:a16="http://schemas.microsoft.com/office/drawing/2014/main" id="{612ECBC3-CA67-5A49-9365-DA0511D77734}"/>
              </a:ext>
            </a:extLst>
          </p:cNvPr>
          <p:cNvCxnSpPr/>
          <p:nvPr/>
        </p:nvCxnSpPr>
        <p:spPr>
          <a:xfrm flipH="1">
            <a:off x="4716016" y="2016678"/>
            <a:ext cx="208823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="" xmlns:a16="http://schemas.microsoft.com/office/drawing/2014/main" id="{6ABAD65F-2AF7-E044-B48C-5C727EB005FA}"/>
              </a:ext>
            </a:extLst>
          </p:cNvPr>
          <p:cNvCxnSpPr>
            <a:cxnSpLocks/>
          </p:cNvCxnSpPr>
          <p:nvPr/>
        </p:nvCxnSpPr>
        <p:spPr>
          <a:xfrm flipH="1">
            <a:off x="5608416" y="3066025"/>
            <a:ext cx="129546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="" xmlns:a16="http://schemas.microsoft.com/office/drawing/2014/main" id="{1945EA9F-39B7-5343-BF0A-0CAF9F4731BB}"/>
              </a:ext>
            </a:extLst>
          </p:cNvPr>
          <p:cNvCxnSpPr>
            <a:cxnSpLocks/>
          </p:cNvCxnSpPr>
          <p:nvPr/>
        </p:nvCxnSpPr>
        <p:spPr>
          <a:xfrm>
            <a:off x="5855031" y="3833144"/>
            <a:ext cx="130925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Кольцо 13">
            <a:extLst>
              <a:ext uri="{FF2B5EF4-FFF2-40B4-BE49-F238E27FC236}">
                <a16:creationId xmlns="" xmlns:a16="http://schemas.microsoft.com/office/drawing/2014/main" id="{F95CE990-95EB-F14E-B5B1-9BEC25DD3D7C}"/>
              </a:ext>
            </a:extLst>
          </p:cNvPr>
          <p:cNvSpPr/>
          <p:nvPr/>
        </p:nvSpPr>
        <p:spPr>
          <a:xfrm>
            <a:off x="6804248" y="1983690"/>
            <a:ext cx="72008" cy="72008"/>
          </a:xfrm>
          <a:prstGeom prst="donut">
            <a:avLst/>
          </a:prstGeom>
          <a:solidFill>
            <a:srgbClr val="A4242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5" name="Кольцо 34">
            <a:extLst>
              <a:ext uri="{FF2B5EF4-FFF2-40B4-BE49-F238E27FC236}">
                <a16:creationId xmlns="" xmlns:a16="http://schemas.microsoft.com/office/drawing/2014/main" id="{A22432D3-FC2F-A04B-95D0-96EAE37D7FDF}"/>
              </a:ext>
            </a:extLst>
          </p:cNvPr>
          <p:cNvSpPr/>
          <p:nvPr/>
        </p:nvSpPr>
        <p:spPr>
          <a:xfrm>
            <a:off x="6899147" y="3030022"/>
            <a:ext cx="72008" cy="72008"/>
          </a:xfrm>
          <a:prstGeom prst="donut">
            <a:avLst/>
          </a:prstGeom>
          <a:solidFill>
            <a:srgbClr val="A4242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8" name="Кольцо 37">
            <a:extLst>
              <a:ext uri="{FF2B5EF4-FFF2-40B4-BE49-F238E27FC236}">
                <a16:creationId xmlns="" xmlns:a16="http://schemas.microsoft.com/office/drawing/2014/main" id="{0F0D0C01-A58E-C546-AA42-7D13C80E2B95}"/>
              </a:ext>
            </a:extLst>
          </p:cNvPr>
          <p:cNvSpPr/>
          <p:nvPr/>
        </p:nvSpPr>
        <p:spPr>
          <a:xfrm>
            <a:off x="5796360" y="3794181"/>
            <a:ext cx="72008" cy="72008"/>
          </a:xfrm>
          <a:prstGeom prst="donut">
            <a:avLst/>
          </a:prstGeom>
          <a:solidFill>
            <a:srgbClr val="A4242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="" xmlns:a16="http://schemas.microsoft.com/office/drawing/2014/main" id="{62419571-E8DF-2742-9597-BA97E86A39B8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42" name="Овал 41">
              <a:extLst>
                <a:ext uri="{FF2B5EF4-FFF2-40B4-BE49-F238E27FC236}">
                  <a16:creationId xmlns="" xmlns:a16="http://schemas.microsoft.com/office/drawing/2014/main" id="{DDF16517-CCE7-394F-981C-30270FB9E6E7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="" xmlns:a16="http://schemas.microsoft.com/office/drawing/2014/main" id="{8E94BDD9-7623-8040-8CD9-6EE9B98B05B6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 smtClean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13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44" name="Овал 43">
            <a:extLst>
              <a:ext uri="{FF2B5EF4-FFF2-40B4-BE49-F238E27FC236}">
                <a16:creationId xmlns="" xmlns:a16="http://schemas.microsoft.com/office/drawing/2014/main" id="{DA218A0E-4C98-854B-9A29-7ECDA38EB160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="" xmlns:a16="http://schemas.microsoft.com/office/drawing/2014/main" id="{3488424D-9C9B-6C4E-9EA8-9B32CE529E2B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="" xmlns:a16="http://schemas.microsoft.com/office/drawing/2014/main" id="{E4739550-DF43-DD43-8768-0C98F74FF739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="" xmlns:a16="http://schemas.microsoft.com/office/drawing/2014/main" id="{7BA1F9B4-57F1-8148-B9A0-5632660E01C9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9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1023551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 smtClean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ГЛАВНОЕ</a:t>
            </a:r>
          </a:p>
          <a:p>
            <a:pPr>
              <a:lnSpc>
                <a:spcPct val="80000"/>
              </a:lnSpc>
            </a:pPr>
            <a:r>
              <a:rPr lang="ru-RU" altLang="ru-RU" sz="2100" b="1" dirty="0" smtClean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СЕГОДНЯ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BAB9EFDA-1BE6-7545-9A1D-75CA1416ECDC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635B81E4-822B-204A-85C4-96D17CD7D27D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xmlns="" id="{7774BC2D-4DDB-A243-A500-BA54DED3EF35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 smtClean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14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2D31523F-BEAC-8C4F-ACE4-C1107E2E36B7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xmlns="" id="{5190F263-A100-F747-BFB9-49C840D4B0C8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269EEB79-58CD-5C40-BF01-67AA695416E5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D10D4B6D-1DD3-D245-B9E8-93B0B074479A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  <p:sp>
        <p:nvSpPr>
          <p:cNvPr id="19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2211241" y="1014639"/>
            <a:ext cx="4376983" cy="170112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9" name="Google Shape;86;p16">
            <a:extLst>
              <a:ext uri="{FF2B5EF4-FFF2-40B4-BE49-F238E27FC236}">
                <a16:creationId xmlns:a16="http://schemas.microsoft.com/office/drawing/2014/main" xmlns="" id="{04A1E65D-E27C-2A40-92F4-C1ACEFC51E0A}"/>
              </a:ext>
            </a:extLst>
          </p:cNvPr>
          <p:cNvSpPr txBox="1">
            <a:spLocks/>
          </p:cNvSpPr>
          <p:nvPr/>
        </p:nvSpPr>
        <p:spPr>
          <a:xfrm>
            <a:off x="2211241" y="1039946"/>
            <a:ext cx="4448991" cy="26468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600" dirty="0" smtClean="0"/>
              <a:t>Общение! </a:t>
            </a:r>
            <a:endParaRPr lang="ru-RU" sz="16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600" dirty="0" smtClean="0"/>
              <a:t>Понять общие проблемы</a:t>
            </a:r>
            <a:endParaRPr lang="ru-RU" sz="16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600" dirty="0" smtClean="0"/>
              <a:t>Возможно придумать решения</a:t>
            </a:r>
            <a:endParaRPr lang="ru-RU" sz="16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endParaRPr lang="ru-RU" sz="1600" dirty="0" smtClean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600" dirty="0" smtClean="0"/>
              <a:t>Распространение лучших подходящих практик преподавания в университетах</a:t>
            </a:r>
            <a:endParaRPr lang="ru-RU" sz="16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endParaRPr lang="ru-RU" sz="18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endParaRPr lang="ru-RU" sz="1800" dirty="0"/>
          </a:p>
        </p:txBody>
      </p:sp>
      <p:pic>
        <p:nvPicPr>
          <p:cNvPr id="31" name="Google Shape;107;p17">
            <a:extLst>
              <a:ext uri="{FF2B5EF4-FFF2-40B4-BE49-F238E27FC236}">
                <a16:creationId xmlns:a16="http://schemas.microsoft.com/office/drawing/2014/main" xmlns="" id="{CB26B717-E691-6D4A-B901-23F6B2DA84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279" y="1275606"/>
            <a:ext cx="1819931" cy="60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Картинки по запросу &quot;ярославский государственный университет лого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94" y="1913052"/>
            <a:ext cx="1200228" cy="14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&quot;Санкт-Петербургский политехнический университет Петра Великого логотип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09" y="2846293"/>
            <a:ext cx="1117738" cy="126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tu.ru/assets/files/ru/universitet/korporativnyj-stil/logo-leti-sin-rus-201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79" y="3813781"/>
            <a:ext cx="2910570" cy="55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&quot;санкт-петербургский экономический университет лого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89" y="2977074"/>
            <a:ext cx="1026179" cy="145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Картинки по запросу &quot;логотип итмо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899" y="1561888"/>
            <a:ext cx="2328193" cy="11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&quot;вшэ спб логотип&quot;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79" y="3072328"/>
            <a:ext cx="3458981" cy="5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Картинки по запросу &quot;ГУМРФ им.адмирала С.О.Макарова логотип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88" y="3381831"/>
            <a:ext cx="1158383" cy="111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7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E8F5787-6D52-7F4C-A50E-EF1ED3629C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11"/>
          <a:stretch/>
        </p:blipFill>
        <p:spPr>
          <a:xfrm>
            <a:off x="1470" y="0"/>
            <a:ext cx="5074586" cy="51435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7865BB13-0A1F-4D4B-9581-F6EBF142BDBD}"/>
              </a:ext>
            </a:extLst>
          </p:cNvPr>
          <p:cNvSpPr/>
          <p:nvPr/>
        </p:nvSpPr>
        <p:spPr>
          <a:xfrm>
            <a:off x="4489045" y="0"/>
            <a:ext cx="1667131" cy="1491630"/>
          </a:xfrm>
          <a:prstGeom prst="rect">
            <a:avLst/>
          </a:prstGeom>
          <a:solidFill>
            <a:srgbClr val="A0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CDF0ED0A-93CF-F54A-871E-C09A30F9FC0F}"/>
              </a:ext>
            </a:extLst>
          </p:cNvPr>
          <p:cNvSpPr/>
          <p:nvPr/>
        </p:nvSpPr>
        <p:spPr>
          <a:xfrm>
            <a:off x="6493682" y="777810"/>
            <a:ext cx="22547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latin typeface="Houschka Pro" panose="0200060300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СПАСИБО </a:t>
            </a:r>
            <a:br>
              <a:rPr lang="ru-RU" sz="2400" b="1" dirty="0">
                <a:latin typeface="Houschka Pro" panose="0200060300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</a:br>
            <a:r>
              <a:rPr lang="ru-RU" sz="2400" b="1" dirty="0">
                <a:latin typeface="Houschka Pro" panose="0200060300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ЗА ВНИМАНИЕ!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AABB1AF5-6B0D-4648-9B86-4CBCBD8C7587}"/>
              </a:ext>
            </a:extLst>
          </p:cNvPr>
          <p:cNvCxnSpPr>
            <a:cxnSpLocks/>
          </p:cNvCxnSpPr>
          <p:nvPr/>
        </p:nvCxnSpPr>
        <p:spPr>
          <a:xfrm>
            <a:off x="-36512" y="4587974"/>
            <a:ext cx="295203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B75CDFBF-E64A-C24A-A993-62874979DEE1}"/>
              </a:ext>
            </a:extLst>
          </p:cNvPr>
          <p:cNvCxnSpPr>
            <a:cxnSpLocks/>
          </p:cNvCxnSpPr>
          <p:nvPr/>
        </p:nvCxnSpPr>
        <p:spPr>
          <a:xfrm>
            <a:off x="3929733" y="2211710"/>
            <a:ext cx="20647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7D20FD03-4876-C24B-AD2C-DD5EEBD55CCC}"/>
              </a:ext>
            </a:extLst>
          </p:cNvPr>
          <p:cNvSpPr/>
          <p:nvPr/>
        </p:nvSpPr>
        <p:spPr>
          <a:xfrm>
            <a:off x="5076056" y="1490464"/>
            <a:ext cx="406794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>
              <a:buFont typeface="Arial" charset="0"/>
              <a:buNone/>
            </a:pPr>
            <a:endParaRPr lang="ru-RU" sz="1600" b="1" dirty="0">
              <a:solidFill>
                <a:srgbClr val="12100D"/>
              </a:solidFill>
              <a:latin typeface="Houschka Pro Medium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600" b="1" dirty="0" err="1">
                <a:solidFill>
                  <a:srgbClr val="12100D"/>
                </a:solidFill>
                <a:latin typeface="Houschka Pro" panose="02000603000000020003" pitchFamily="2" charset="0"/>
              </a:rPr>
              <a:t>Авдюшенко</a:t>
            </a:r>
            <a:r>
              <a:rPr lang="ru-RU" sz="1600" b="1" dirty="0">
                <a:solidFill>
                  <a:srgbClr val="12100D"/>
                </a:solidFill>
                <a:latin typeface="Houschka Pro" panose="02000603000000020003" pitchFamily="2" charset="0"/>
              </a:rPr>
              <a:t> Александр</a:t>
            </a:r>
            <a:r>
              <a:rPr lang="en-US" sz="1600" b="1" dirty="0">
                <a:solidFill>
                  <a:srgbClr val="12100D"/>
                </a:solidFill>
                <a:latin typeface="Houschka Pro" panose="02000603000000020003" pitchFamily="2" charset="0"/>
              </a:rPr>
              <a:t> </a:t>
            </a:r>
            <a:r>
              <a:rPr lang="ru-RU" sz="1600" b="1" dirty="0">
                <a:solidFill>
                  <a:srgbClr val="12100D"/>
                </a:solidFill>
                <a:latin typeface="Houschka Pro" panose="02000603000000020003" pitchFamily="2" charset="0"/>
              </a:rPr>
              <a:t>Юрьевич</a:t>
            </a:r>
          </a:p>
          <a:p>
            <a:pPr marL="609600" indent="-609600"/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к.ф.-м.н., </a:t>
            </a:r>
            <a:r>
              <a:rPr lang="ru-RU" sz="1400" dirty="0" smtClean="0">
                <a:solidFill>
                  <a:srgbClr val="12100D"/>
                </a:solidFill>
                <a:latin typeface="Houschka Pro Medium" panose="02000603000000020003" pitchFamily="2" charset="0"/>
              </a:rPr>
              <a:t>доцент СПбГУ </a:t>
            </a:r>
          </a:p>
          <a:p>
            <a:pPr marL="609600" indent="-609600"/>
            <a:r>
              <a:rPr lang="ru-RU" sz="1400" dirty="0" smtClean="0">
                <a:solidFill>
                  <a:srgbClr val="12100D"/>
                </a:solidFill>
                <a:latin typeface="Houschka Pro Medium" panose="02000603000000020003" pitchFamily="2" charset="0"/>
              </a:rPr>
              <a:t>Руководитель-менеджер МНМЦ</a:t>
            </a:r>
            <a:endParaRPr lang="ru-RU" sz="1400" dirty="0">
              <a:solidFill>
                <a:srgbClr val="12100D"/>
              </a:solidFill>
              <a:latin typeface="Houschka Pro Medium" panose="02000603000000020003" pitchFamily="2" charset="0"/>
            </a:endParaRPr>
          </a:p>
          <a:p>
            <a:pPr marL="609600" indent="-609600"/>
            <a:r>
              <a:rPr lang="en-US" sz="1600" dirty="0" err="1">
                <a:solidFill>
                  <a:srgbClr val="A02A1D"/>
                </a:solidFill>
                <a:latin typeface="Houschka Pro Medium" panose="02000603000000020003" pitchFamily="2" charset="0"/>
              </a:rPr>
              <a:t>a.</a:t>
            </a:r>
            <a:r>
              <a:rPr lang="en-US" sz="1400" dirty="0" err="1">
                <a:solidFill>
                  <a:srgbClr val="A02A1D"/>
                </a:solidFill>
                <a:latin typeface="Houschka Pro Medium" panose="02000603000000020003" pitchFamily="2" charset="0"/>
              </a:rPr>
              <a:t>avdyushenko</a:t>
            </a:r>
            <a:r>
              <a:rPr lang="en-US" sz="1600" dirty="0" err="1">
                <a:solidFill>
                  <a:srgbClr val="A02A1D"/>
                </a:solidFill>
                <a:latin typeface="Houschka Pro Medium" panose="02000603000000020003" pitchFamily="2" charset="0"/>
              </a:rPr>
              <a:t>@spbu.ru</a:t>
            </a:r>
            <a:endParaRPr lang="en-US" sz="1600" dirty="0">
              <a:solidFill>
                <a:srgbClr val="A02A1D"/>
              </a:solidFill>
              <a:latin typeface="Houschka Pro Medium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endParaRPr lang="ru-RU" sz="1100" b="1" dirty="0">
              <a:solidFill>
                <a:srgbClr val="12100D"/>
              </a:solidFill>
              <a:latin typeface="Houschka Pro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600" b="1" dirty="0" smtClean="0">
                <a:solidFill>
                  <a:srgbClr val="12100D"/>
                </a:solidFill>
                <a:latin typeface="Houschka Pro" panose="02000603000000020003" pitchFamily="2" charset="0"/>
              </a:rPr>
              <a:t>Кононова Анна Александровна</a:t>
            </a:r>
            <a:endParaRPr lang="en-US" sz="1600" b="1" dirty="0">
              <a:solidFill>
                <a:srgbClr val="12100D"/>
              </a:solidFill>
              <a:latin typeface="Houschka Pro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к.ф.-м.н., </a:t>
            </a:r>
            <a:r>
              <a:rPr lang="ru-RU" sz="1400" dirty="0" smtClean="0">
                <a:solidFill>
                  <a:srgbClr val="12100D"/>
                </a:solidFill>
                <a:latin typeface="Houschka Pro Medium" panose="02000603000000020003" pitchFamily="2" charset="0"/>
              </a:rPr>
              <a:t>доцент </a:t>
            </a:r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СПбГУ</a:t>
            </a:r>
            <a:endParaRPr lang="ru-RU" sz="1400" dirty="0" smtClean="0">
              <a:solidFill>
                <a:srgbClr val="12100D"/>
              </a:solidFill>
              <a:latin typeface="Houschka Pro Medium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400" dirty="0" smtClean="0">
                <a:solidFill>
                  <a:srgbClr val="12100D"/>
                </a:solidFill>
                <a:latin typeface="Houschka Pro Medium" panose="02000603000000020003" pitchFamily="2" charset="0"/>
              </a:rPr>
              <a:t>Менеджер </a:t>
            </a:r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проекта</a:t>
            </a:r>
          </a:p>
          <a:p>
            <a:pPr marL="609600" indent="-609600"/>
            <a:r>
              <a:rPr lang="en-US" sz="1400" dirty="0">
                <a:solidFill>
                  <a:srgbClr val="A02A1D"/>
                </a:solidFill>
                <a:latin typeface="Houschka Pro Medium" panose="02000603000000020003" pitchFamily="2" charset="0"/>
              </a:rPr>
              <a:t>anya.kononova@gmail.com</a:t>
            </a:r>
          </a:p>
          <a:p>
            <a:pPr marL="609600" indent="-609600">
              <a:buFont typeface="Arial" charset="0"/>
              <a:buNone/>
            </a:pPr>
            <a:endParaRPr lang="ru-RU" sz="1100" b="1" dirty="0">
              <a:solidFill>
                <a:srgbClr val="12100D"/>
              </a:solidFill>
              <a:latin typeface="Houschka Pro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600" b="1" dirty="0" smtClean="0">
                <a:solidFill>
                  <a:srgbClr val="12100D"/>
                </a:solidFill>
                <a:latin typeface="Houschka Pro" panose="02000603000000020003" pitchFamily="2" charset="0"/>
              </a:rPr>
              <a:t>Ягунов Сергей Алексеевич</a:t>
            </a:r>
            <a:endParaRPr lang="en-US" sz="1600" b="1" dirty="0">
              <a:solidFill>
                <a:srgbClr val="12100D"/>
              </a:solidFill>
              <a:latin typeface="Houschka Pro" panose="02000603000000020003" pitchFamily="2" charset="0"/>
            </a:endParaRPr>
          </a:p>
          <a:p>
            <a:pPr marL="609600" indent="-609600">
              <a:buFont typeface="Arial" charset="0"/>
              <a:buNone/>
            </a:pPr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д.ф.-м.н., профессор СПбГУ</a:t>
            </a:r>
          </a:p>
          <a:p>
            <a:pPr marL="609600" indent="-609600">
              <a:buFont typeface="Arial" charset="0"/>
              <a:buNone/>
            </a:pPr>
            <a:r>
              <a:rPr lang="ru-RU" sz="1400" dirty="0">
                <a:solidFill>
                  <a:srgbClr val="12100D"/>
                </a:solidFill>
                <a:latin typeface="Houschka Pro Medium" panose="02000603000000020003" pitchFamily="2" charset="0"/>
              </a:rPr>
              <a:t>Менеджер </a:t>
            </a:r>
            <a:r>
              <a:rPr lang="ru-RU" sz="1400" dirty="0" smtClean="0">
                <a:solidFill>
                  <a:srgbClr val="12100D"/>
                </a:solidFill>
                <a:latin typeface="Houschka Pro Medium" panose="02000603000000020003" pitchFamily="2" charset="0"/>
              </a:rPr>
              <a:t>проекта</a:t>
            </a:r>
          </a:p>
          <a:p>
            <a:pPr marL="609600" indent="-609600">
              <a:buFont typeface="Arial" charset="0"/>
              <a:buNone/>
            </a:pPr>
            <a:r>
              <a:rPr lang="en-US" sz="1400" dirty="0">
                <a:solidFill>
                  <a:srgbClr val="A02A1D"/>
                </a:solidFill>
                <a:latin typeface="Houschka Pro Medium" panose="02000603000000020003" pitchFamily="2" charset="0"/>
              </a:rPr>
              <a:t>yagunov@gmail.com</a:t>
            </a:r>
            <a:r>
              <a:rPr lang="ru-RU" sz="1400" dirty="0" smtClean="0">
                <a:solidFill>
                  <a:srgbClr val="A02A1D"/>
                </a:solidFill>
                <a:latin typeface="Houschka Pro Medium" panose="02000603000000020003" pitchFamily="2" charset="0"/>
              </a:rPr>
              <a:t>   </a:t>
            </a:r>
            <a:endParaRPr lang="ru-RU" sz="1400" dirty="0">
              <a:solidFill>
                <a:srgbClr val="A02A1D"/>
              </a:solidFill>
              <a:latin typeface="Houschka Pro Medium" panose="02000603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6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281479" y="1613083"/>
            <a:ext cx="5120137" cy="2830876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 smtClean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  <a:endParaRPr lang="ru-RU" sz="675" dirty="0">
              <a:solidFill>
                <a:srgbClr val="6A6A6A"/>
              </a:solidFill>
              <a:latin typeface="Houschka Pro Medium" panose="02000603000000020003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AFB60A51-5D39-B54C-9D64-98F962DD0618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xmlns="" id="{0EF3949D-E076-6E4B-B813-2348460B2229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69768A8E-7EF1-FE4C-8CB1-05B58035EC51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2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pic>
        <p:nvPicPr>
          <p:cNvPr id="75" name="Рисунок 74">
            <a:extLst>
              <a:ext uri="{FF2B5EF4-FFF2-40B4-BE49-F238E27FC236}">
                <a16:creationId xmlns:a16="http://schemas.microsoft.com/office/drawing/2014/main" xmlns="" id="{92A798F5-AD1C-FA41-B386-A0DF941CD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0B28EF4-BCA6-4F47-BAAF-39EAFA76406F}"/>
              </a:ext>
            </a:extLst>
          </p:cNvPr>
          <p:cNvSpPr txBox="1"/>
          <p:nvPr/>
        </p:nvSpPr>
        <p:spPr>
          <a:xfrm>
            <a:off x="268766" y="1098398"/>
            <a:ext cx="580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ouschka Pro" panose="0200060300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СПбГУ</a:t>
            </a:r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xmlns="" id="{251550BB-493C-4D41-A30D-CF1D2B68F361}"/>
              </a:ext>
            </a:extLst>
          </p:cNvPr>
          <p:cNvSpPr/>
          <p:nvPr/>
        </p:nvSpPr>
        <p:spPr>
          <a:xfrm>
            <a:off x="281479" y="805640"/>
            <a:ext cx="45044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5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ЕЖДУНАРОДНЫЙ </a:t>
            </a:r>
            <a:r>
              <a:rPr lang="ru-RU" sz="15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Н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АУЧНО-</a:t>
            </a:r>
            <a:r>
              <a:rPr lang="ru-RU" sz="15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ЕТОДИЧЕСКИЙ </a:t>
            </a:r>
            <a:r>
              <a:rPr lang="ru-RU" sz="15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Ц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ЕНТР</a:t>
            </a:r>
          </a:p>
        </p:txBody>
      </p:sp>
      <p:sp>
        <p:nvSpPr>
          <p:cNvPr id="78" name="Подзаголовок 3">
            <a:extLst>
              <a:ext uri="{FF2B5EF4-FFF2-40B4-BE49-F238E27FC236}">
                <a16:creationId xmlns:a16="http://schemas.microsoft.com/office/drawing/2014/main" xmlns="" id="{965ADFFB-B16A-374B-A53A-0971A5621D3B}"/>
              </a:ext>
            </a:extLst>
          </p:cNvPr>
          <p:cNvSpPr>
            <a:spLocks/>
          </p:cNvSpPr>
          <p:nvPr/>
        </p:nvSpPr>
        <p:spPr bwMode="auto">
          <a:xfrm>
            <a:off x="655966" y="2039605"/>
            <a:ext cx="4261542" cy="213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20000"/>
              </a:spcBef>
            </a:pPr>
            <a:r>
              <a:rPr lang="ru-RU" sz="1425" dirty="0">
                <a:latin typeface="Houschka Pro Medium" panose="02000603000000020003" pitchFamily="2" charset="0"/>
              </a:rPr>
              <a:t>Создание </a:t>
            </a:r>
            <a:r>
              <a:rPr lang="ru-RU" sz="1425" dirty="0">
                <a:solidFill>
                  <a:srgbClr val="A42320"/>
                </a:solidFill>
                <a:latin typeface="Houschka Pro Medium" panose="02000603000000020003" pitchFamily="2" charset="0"/>
              </a:rPr>
              <a:t>МНМЦ СПбГУ </a:t>
            </a:r>
            <a:r>
              <a:rPr lang="ru-RU" sz="1425" dirty="0">
                <a:latin typeface="Houschka Pro Medium" panose="02000603000000020003" pitchFamily="2" charset="0"/>
              </a:rPr>
              <a:t>осуществлено в рамках направлений СПбГУ, обладающих высокой квалификацией, опытом и компетенциями на международном уровне в сфере </a:t>
            </a:r>
            <a:r>
              <a:rPr lang="ru-RU" sz="1425" dirty="0">
                <a:solidFill>
                  <a:srgbClr val="A42320"/>
                </a:solidFill>
                <a:latin typeface="Houschka Pro Medium" panose="02000603000000020003" pitchFamily="2" charset="0"/>
              </a:rPr>
              <a:t>менеджмента</a:t>
            </a:r>
            <a:r>
              <a:rPr lang="ru-RU" sz="1425" dirty="0">
                <a:latin typeface="Houschka Pro Medium" panose="02000603000000020003" pitchFamily="2" charset="0"/>
              </a:rPr>
              <a:t> и управления, </a:t>
            </a:r>
            <a:r>
              <a:rPr lang="ru-RU" sz="1425" dirty="0">
                <a:solidFill>
                  <a:srgbClr val="A42320"/>
                </a:solidFill>
                <a:latin typeface="Houschka Pro Medium" panose="02000603000000020003" pitchFamily="2" charset="0"/>
              </a:rPr>
              <a:t>математики </a:t>
            </a:r>
            <a:r>
              <a:rPr lang="ru-RU" sz="1425" dirty="0">
                <a:latin typeface="Houschka Pro Medium" panose="02000603000000020003" pitchFamily="2" charset="0"/>
              </a:rPr>
              <a:t>и </a:t>
            </a:r>
            <a:r>
              <a:rPr lang="ru-RU" sz="1425" dirty="0">
                <a:solidFill>
                  <a:srgbClr val="A42320"/>
                </a:solidFill>
                <a:latin typeface="Houschka Pro Medium" panose="02000603000000020003" pitchFamily="2" charset="0"/>
              </a:rPr>
              <a:t>компьютерных наук</a:t>
            </a:r>
            <a:r>
              <a:rPr lang="ru-RU" sz="1425" dirty="0">
                <a:latin typeface="Houschka Pro Medium" panose="02000603000000020003" pitchFamily="2" charset="0"/>
              </a:rPr>
              <a:t>.</a:t>
            </a:r>
          </a:p>
          <a:p>
            <a:pPr algn="just">
              <a:spcBef>
                <a:spcPct val="20000"/>
              </a:spcBef>
            </a:pPr>
            <a:r>
              <a:rPr lang="ru-RU" sz="1425" dirty="0">
                <a:latin typeface="Houschka Pro Medium" panose="02000603000000020003" pitchFamily="2" charset="0"/>
              </a:rPr>
              <a:t>Принцип: синергия признанных на мировом уровне компетенций в области математики, компьютерных наук и организации современных образовательных моделей</a:t>
            </a:r>
          </a:p>
        </p:txBody>
      </p:sp>
      <p:sp>
        <p:nvSpPr>
          <p:cNvPr id="79" name="Прямоугольник 19">
            <a:extLst>
              <a:ext uri="{FF2B5EF4-FFF2-40B4-BE49-F238E27FC236}">
                <a16:creationId xmlns:a16="http://schemas.microsoft.com/office/drawing/2014/main" xmlns="" id="{D5C48F85-AE6B-4540-94A0-D5BA4A8D02E1}"/>
              </a:ext>
            </a:extLst>
          </p:cNvPr>
          <p:cNvSpPr/>
          <p:nvPr/>
        </p:nvSpPr>
        <p:spPr>
          <a:xfrm>
            <a:off x="413147" y="1817826"/>
            <a:ext cx="4848809" cy="2501894"/>
          </a:xfrm>
          <a:custGeom>
            <a:avLst/>
            <a:gdLst>
              <a:gd name="connsiteX0" fmla="*/ 0 w 5446767"/>
              <a:gd name="connsiteY0" fmla="*/ 0 h 4972132"/>
              <a:gd name="connsiteX1" fmla="*/ 5446767 w 5446767"/>
              <a:gd name="connsiteY1" fmla="*/ 0 h 4972132"/>
              <a:gd name="connsiteX2" fmla="*/ 5446767 w 5446767"/>
              <a:gd name="connsiteY2" fmla="*/ 4972132 h 4972132"/>
              <a:gd name="connsiteX3" fmla="*/ 0 w 5446767"/>
              <a:gd name="connsiteY3" fmla="*/ 4972132 h 4972132"/>
              <a:gd name="connsiteX4" fmla="*/ 0 w 5446767"/>
              <a:gd name="connsiteY4" fmla="*/ 0 h 4972132"/>
              <a:gd name="connsiteX0" fmla="*/ 0 w 5446767"/>
              <a:gd name="connsiteY0" fmla="*/ 0 h 4972132"/>
              <a:gd name="connsiteX1" fmla="*/ 528072 w 5446767"/>
              <a:gd name="connsiteY1" fmla="*/ 23 h 4972132"/>
              <a:gd name="connsiteX2" fmla="*/ 5446767 w 5446767"/>
              <a:gd name="connsiteY2" fmla="*/ 0 h 4972132"/>
              <a:gd name="connsiteX3" fmla="*/ 5446767 w 5446767"/>
              <a:gd name="connsiteY3" fmla="*/ 4972132 h 4972132"/>
              <a:gd name="connsiteX4" fmla="*/ 0 w 5446767"/>
              <a:gd name="connsiteY4" fmla="*/ 4972132 h 4972132"/>
              <a:gd name="connsiteX5" fmla="*/ 0 w 5446767"/>
              <a:gd name="connsiteY5" fmla="*/ 0 h 4972132"/>
              <a:gd name="connsiteX0" fmla="*/ 0 w 5446767"/>
              <a:gd name="connsiteY0" fmla="*/ 0 h 4972132"/>
              <a:gd name="connsiteX1" fmla="*/ 528072 w 5446767"/>
              <a:gd name="connsiteY1" fmla="*/ 23 h 4972132"/>
              <a:gd name="connsiteX2" fmla="*/ 2239379 w 5446767"/>
              <a:gd name="connsiteY2" fmla="*/ 23 h 4972132"/>
              <a:gd name="connsiteX3" fmla="*/ 5446767 w 5446767"/>
              <a:gd name="connsiteY3" fmla="*/ 0 h 4972132"/>
              <a:gd name="connsiteX4" fmla="*/ 5446767 w 5446767"/>
              <a:gd name="connsiteY4" fmla="*/ 4972132 h 4972132"/>
              <a:gd name="connsiteX5" fmla="*/ 0 w 5446767"/>
              <a:gd name="connsiteY5" fmla="*/ 4972132 h 4972132"/>
              <a:gd name="connsiteX6" fmla="*/ 0 w 5446767"/>
              <a:gd name="connsiteY6" fmla="*/ 0 h 4972132"/>
              <a:gd name="connsiteX0" fmla="*/ 2239379 w 5446767"/>
              <a:gd name="connsiteY0" fmla="*/ 23 h 4972132"/>
              <a:gd name="connsiteX1" fmla="*/ 5446767 w 5446767"/>
              <a:gd name="connsiteY1" fmla="*/ 0 h 4972132"/>
              <a:gd name="connsiteX2" fmla="*/ 5446767 w 5446767"/>
              <a:gd name="connsiteY2" fmla="*/ 4972132 h 4972132"/>
              <a:gd name="connsiteX3" fmla="*/ 0 w 5446767"/>
              <a:gd name="connsiteY3" fmla="*/ 4972132 h 4972132"/>
              <a:gd name="connsiteX4" fmla="*/ 0 w 5446767"/>
              <a:gd name="connsiteY4" fmla="*/ 0 h 4972132"/>
              <a:gd name="connsiteX5" fmla="*/ 619512 w 5446767"/>
              <a:gd name="connsiteY5" fmla="*/ 91463 h 4972132"/>
              <a:gd name="connsiteX0" fmla="*/ 2239379 w 5446767"/>
              <a:gd name="connsiteY0" fmla="*/ 23 h 4972132"/>
              <a:gd name="connsiteX1" fmla="*/ 5446767 w 5446767"/>
              <a:gd name="connsiteY1" fmla="*/ 0 h 4972132"/>
              <a:gd name="connsiteX2" fmla="*/ 5446767 w 5446767"/>
              <a:gd name="connsiteY2" fmla="*/ 4972132 h 4972132"/>
              <a:gd name="connsiteX3" fmla="*/ 0 w 5446767"/>
              <a:gd name="connsiteY3" fmla="*/ 4972132 h 4972132"/>
              <a:gd name="connsiteX4" fmla="*/ 0 w 5446767"/>
              <a:gd name="connsiteY4" fmla="*/ 0 h 4972132"/>
              <a:gd name="connsiteX5" fmla="*/ 532670 w 5446767"/>
              <a:gd name="connsiteY5" fmla="*/ 9729 h 4972132"/>
              <a:gd name="connsiteX0" fmla="*/ 2239379 w 5446767"/>
              <a:gd name="connsiteY0" fmla="*/ 511 h 4972620"/>
              <a:gd name="connsiteX1" fmla="*/ 5446767 w 5446767"/>
              <a:gd name="connsiteY1" fmla="*/ 488 h 4972620"/>
              <a:gd name="connsiteX2" fmla="*/ 5446767 w 5446767"/>
              <a:gd name="connsiteY2" fmla="*/ 4972620 h 4972620"/>
              <a:gd name="connsiteX3" fmla="*/ 0 w 5446767"/>
              <a:gd name="connsiteY3" fmla="*/ 4972620 h 4972620"/>
              <a:gd name="connsiteX4" fmla="*/ 0 w 5446767"/>
              <a:gd name="connsiteY4" fmla="*/ 488 h 4972620"/>
              <a:gd name="connsiteX5" fmla="*/ 532670 w 5446767"/>
              <a:gd name="connsiteY5" fmla="*/ 0 h 4972620"/>
              <a:gd name="connsiteX0" fmla="*/ 2410254 w 5446767"/>
              <a:gd name="connsiteY0" fmla="*/ 511 h 4972620"/>
              <a:gd name="connsiteX1" fmla="*/ 5446767 w 5446767"/>
              <a:gd name="connsiteY1" fmla="*/ 488 h 4972620"/>
              <a:gd name="connsiteX2" fmla="*/ 5446767 w 5446767"/>
              <a:gd name="connsiteY2" fmla="*/ 4972620 h 4972620"/>
              <a:gd name="connsiteX3" fmla="*/ 0 w 5446767"/>
              <a:gd name="connsiteY3" fmla="*/ 4972620 h 4972620"/>
              <a:gd name="connsiteX4" fmla="*/ 0 w 5446767"/>
              <a:gd name="connsiteY4" fmla="*/ 488 h 4972620"/>
              <a:gd name="connsiteX5" fmla="*/ 532670 w 5446767"/>
              <a:gd name="connsiteY5" fmla="*/ 0 h 4972620"/>
              <a:gd name="connsiteX0" fmla="*/ 4655128 w 5446767"/>
              <a:gd name="connsiteY0" fmla="*/ 511 h 4972620"/>
              <a:gd name="connsiteX1" fmla="*/ 5446767 w 5446767"/>
              <a:gd name="connsiteY1" fmla="*/ 488 h 4972620"/>
              <a:gd name="connsiteX2" fmla="*/ 5446767 w 5446767"/>
              <a:gd name="connsiteY2" fmla="*/ 4972620 h 4972620"/>
              <a:gd name="connsiteX3" fmla="*/ 0 w 5446767"/>
              <a:gd name="connsiteY3" fmla="*/ 4972620 h 4972620"/>
              <a:gd name="connsiteX4" fmla="*/ 0 w 5446767"/>
              <a:gd name="connsiteY4" fmla="*/ 488 h 4972620"/>
              <a:gd name="connsiteX5" fmla="*/ 532670 w 5446767"/>
              <a:gd name="connsiteY5" fmla="*/ 0 h 4972620"/>
              <a:gd name="connsiteX0" fmla="*/ 5108482 w 5446767"/>
              <a:gd name="connsiteY0" fmla="*/ 511 h 4972620"/>
              <a:gd name="connsiteX1" fmla="*/ 5446767 w 5446767"/>
              <a:gd name="connsiteY1" fmla="*/ 488 h 4972620"/>
              <a:gd name="connsiteX2" fmla="*/ 5446767 w 5446767"/>
              <a:gd name="connsiteY2" fmla="*/ 4972620 h 4972620"/>
              <a:gd name="connsiteX3" fmla="*/ 0 w 5446767"/>
              <a:gd name="connsiteY3" fmla="*/ 4972620 h 4972620"/>
              <a:gd name="connsiteX4" fmla="*/ 0 w 5446767"/>
              <a:gd name="connsiteY4" fmla="*/ 488 h 4972620"/>
              <a:gd name="connsiteX5" fmla="*/ 532670 w 5446767"/>
              <a:gd name="connsiteY5" fmla="*/ 0 h 4972620"/>
              <a:gd name="connsiteX0" fmla="*/ 3134620 w 5446767"/>
              <a:gd name="connsiteY0" fmla="*/ 0 h 4987643"/>
              <a:gd name="connsiteX1" fmla="*/ 5446767 w 5446767"/>
              <a:gd name="connsiteY1" fmla="*/ 15511 h 4987643"/>
              <a:gd name="connsiteX2" fmla="*/ 5446767 w 5446767"/>
              <a:gd name="connsiteY2" fmla="*/ 4987643 h 4987643"/>
              <a:gd name="connsiteX3" fmla="*/ 0 w 5446767"/>
              <a:gd name="connsiteY3" fmla="*/ 4987643 h 4987643"/>
              <a:gd name="connsiteX4" fmla="*/ 0 w 5446767"/>
              <a:gd name="connsiteY4" fmla="*/ 15511 h 4987643"/>
              <a:gd name="connsiteX5" fmla="*/ 532670 w 5446767"/>
              <a:gd name="connsiteY5" fmla="*/ 15023 h 4987643"/>
              <a:gd name="connsiteX0" fmla="*/ 2327930 w 5446767"/>
              <a:gd name="connsiteY0" fmla="*/ 0 h 4987643"/>
              <a:gd name="connsiteX1" fmla="*/ 5446767 w 5446767"/>
              <a:gd name="connsiteY1" fmla="*/ 15511 h 4987643"/>
              <a:gd name="connsiteX2" fmla="*/ 5446767 w 5446767"/>
              <a:gd name="connsiteY2" fmla="*/ 4987643 h 4987643"/>
              <a:gd name="connsiteX3" fmla="*/ 0 w 5446767"/>
              <a:gd name="connsiteY3" fmla="*/ 4987643 h 4987643"/>
              <a:gd name="connsiteX4" fmla="*/ 0 w 5446767"/>
              <a:gd name="connsiteY4" fmla="*/ 15511 h 4987643"/>
              <a:gd name="connsiteX5" fmla="*/ 532670 w 5446767"/>
              <a:gd name="connsiteY5" fmla="*/ 15023 h 498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6767" h="4987643">
                <a:moveTo>
                  <a:pt x="2327930" y="0"/>
                </a:moveTo>
                <a:lnTo>
                  <a:pt x="5446767" y="15511"/>
                </a:lnTo>
                <a:lnTo>
                  <a:pt x="5446767" y="4987643"/>
                </a:lnTo>
                <a:lnTo>
                  <a:pt x="0" y="4987643"/>
                </a:lnTo>
                <a:lnTo>
                  <a:pt x="0" y="15511"/>
                </a:lnTo>
                <a:lnTo>
                  <a:pt x="532670" y="15023"/>
                </a:lnTo>
              </a:path>
            </a:pathLst>
          </a:custGeom>
          <a:noFill/>
          <a:ln w="88900">
            <a:solidFill>
              <a:srgbClr val="9C1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9C1C00"/>
              </a:solidFill>
            </a:endParaRPr>
          </a:p>
        </p:txBody>
      </p:sp>
      <p:sp>
        <p:nvSpPr>
          <p:cNvPr id="80" name="Заголовок 1">
            <a:extLst>
              <a:ext uri="{FF2B5EF4-FFF2-40B4-BE49-F238E27FC236}">
                <a16:creationId xmlns:a16="http://schemas.microsoft.com/office/drawing/2014/main" xmlns="" id="{C48D3A41-27A7-814C-B9EA-40411B31C587}"/>
              </a:ext>
            </a:extLst>
          </p:cNvPr>
          <p:cNvSpPr>
            <a:spLocks/>
          </p:cNvSpPr>
          <p:nvPr/>
        </p:nvSpPr>
        <p:spPr bwMode="auto">
          <a:xfrm>
            <a:off x="914862" y="1562786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О ЦЕНТРЕ: 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67840F63-9678-F64A-8373-E5433B754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89" y="4211302"/>
            <a:ext cx="1632205" cy="235763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xmlns="" id="{9868E9C1-3A59-9846-BDB9-C8397A614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188" y="4114170"/>
            <a:ext cx="753845" cy="402051"/>
          </a:xfrm>
          <a:prstGeom prst="rect">
            <a:avLst/>
          </a:prstGeom>
        </p:spPr>
      </p:pic>
      <p:sp>
        <p:nvSpPr>
          <p:cNvPr id="83" name="Объект 2">
            <a:extLst>
              <a:ext uri="{FF2B5EF4-FFF2-40B4-BE49-F238E27FC236}">
                <a16:creationId xmlns:a16="http://schemas.microsoft.com/office/drawing/2014/main" xmlns="" id="{680F813C-0B5B-BC45-8C25-EFD553DF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062" y="1013292"/>
            <a:ext cx="2948866" cy="330642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solidFill>
                  <a:srgbClr val="A41B00"/>
                </a:solidFill>
                <a:latin typeface="Houschka Pro" panose="02000603000000020003" pitchFamily="2" charset="0"/>
              </a:rPr>
              <a:t>2 </a:t>
            </a:r>
            <a:r>
              <a:rPr lang="ru-RU" sz="1200" b="1" dirty="0">
                <a:solidFill>
                  <a:srgbClr val="A41B00"/>
                </a:solidFill>
                <a:latin typeface="Houschka Pro" panose="02000603000000020003" pitchFamily="2" charset="0"/>
              </a:rPr>
              <a:t>международные лаборатории</a:t>
            </a:r>
            <a:r>
              <a:rPr lang="ru-RU" sz="1200" b="1" dirty="0">
                <a:latin typeface="Houschka Pro" panose="02000603000000020003" pitchFamily="2" charset="0"/>
              </a:rPr>
              <a:t/>
            </a:r>
            <a:br>
              <a:rPr lang="ru-RU" sz="1200" b="1" dirty="0">
                <a:latin typeface="Houschka Pro" panose="02000603000000020003" pitchFamily="2" charset="0"/>
              </a:rPr>
            </a:br>
            <a:r>
              <a:rPr lang="ru-RU" sz="1200" dirty="0">
                <a:latin typeface="Houschka Pro" panose="02000603000000020003" pitchFamily="2" charset="0"/>
              </a:rPr>
              <a:t>- Лаборатория им. </a:t>
            </a:r>
            <a:r>
              <a:rPr lang="ru-RU" sz="1200" dirty="0" err="1">
                <a:latin typeface="Houschka Pro" panose="02000603000000020003" pitchFamily="2" charset="0"/>
              </a:rPr>
              <a:t>П.Л.Чебышева</a:t>
            </a:r>
            <a:r>
              <a:rPr lang="ru-RU" sz="1200" dirty="0">
                <a:latin typeface="Houschka Pro" panose="02000603000000020003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latin typeface="Houschka Pro" panose="02000603000000020003" pitchFamily="2" charset="0"/>
              </a:rPr>
              <a:t>- Лаборатория «Современная алгебра и приложения»</a:t>
            </a:r>
            <a:r>
              <a:rPr lang="ru-RU" sz="1200" dirty="0">
                <a:latin typeface="Houschka Pro Medium" panose="02000603000000020003" pitchFamily="2" charset="0"/>
              </a:rPr>
              <a:t/>
            </a:r>
            <a:br>
              <a:rPr lang="ru-RU" sz="1200" dirty="0">
                <a:latin typeface="Houschka Pro Medium" panose="02000603000000020003" pitchFamily="2" charset="0"/>
              </a:rPr>
            </a:br>
            <a:r>
              <a:rPr lang="ru-RU" sz="1200" dirty="0">
                <a:latin typeface="Houschka Pro Medium" panose="02000603000000020003" pitchFamily="2" charset="0"/>
              </a:rPr>
              <a:t/>
            </a:r>
            <a:br>
              <a:rPr lang="ru-RU" sz="1200" dirty="0">
                <a:latin typeface="Houschka Pro Medium" panose="02000603000000020003" pitchFamily="2" charset="0"/>
              </a:rPr>
            </a:br>
            <a:r>
              <a:rPr lang="ru-RU" sz="1200" b="1" dirty="0" err="1">
                <a:solidFill>
                  <a:srgbClr val="A41B00"/>
                </a:solidFill>
                <a:latin typeface="Houschka Pro Medium" panose="02000603000000020003" pitchFamily="2" charset="0"/>
              </a:rPr>
              <a:t>Грантовая</a:t>
            </a:r>
            <a:r>
              <a:rPr lang="ru-RU" sz="1200" b="1" dirty="0">
                <a:solidFill>
                  <a:srgbClr val="A41B00"/>
                </a:solidFill>
                <a:latin typeface="Houschka Pro Medium" panose="02000603000000020003" pitchFamily="2" charset="0"/>
              </a:rPr>
              <a:t> деятельность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200" dirty="0">
                <a:latin typeface="Houschka Pro Medium" panose="02000603000000020003" pitchFamily="2" charset="0"/>
              </a:rPr>
              <a:t>133 </a:t>
            </a:r>
            <a:r>
              <a:rPr lang="ru-RU" sz="1200" dirty="0" err="1">
                <a:latin typeface="Houschka Pro Medium" panose="02000603000000020003" pitchFamily="2" charset="0"/>
              </a:rPr>
              <a:t>грантовых</a:t>
            </a:r>
            <a:r>
              <a:rPr lang="ru-RU" sz="1200" dirty="0">
                <a:latin typeface="Houschka Pro Medium" panose="02000603000000020003" pitchFamily="2" charset="0"/>
              </a:rPr>
              <a:t> проекта в области математики и </a:t>
            </a:r>
            <a:r>
              <a:rPr lang="en-US" sz="1200" dirty="0">
                <a:latin typeface="Houschka Pro Medium" panose="02000603000000020003" pitchFamily="2" charset="0"/>
              </a:rPr>
              <a:t>IT </a:t>
            </a:r>
            <a:r>
              <a:rPr lang="ru-RU" sz="1200" dirty="0">
                <a:latin typeface="Houschka Pro Medium" panose="02000603000000020003" pitchFamily="2" charset="0"/>
              </a:rPr>
              <a:t>с объемом  финансирования за 3 года свыше 340 </a:t>
            </a:r>
            <a:r>
              <a:rPr lang="ru-RU" sz="1200" dirty="0" err="1">
                <a:latin typeface="Houschka Pro Medium" panose="02000603000000020003" pitchFamily="2" charset="0"/>
              </a:rPr>
              <a:t>млн.руб</a:t>
            </a:r>
            <a:r>
              <a:rPr lang="ru-RU" sz="1200" dirty="0">
                <a:latin typeface="Houschka Pro Medium" panose="02000603000000020003" pitchFamily="2" charset="0"/>
              </a:rPr>
              <a:t>. (2017-2019), в том числе 11 международных проектов, 2 </a:t>
            </a:r>
            <a:r>
              <a:rPr lang="ru-RU" sz="1200" dirty="0" err="1">
                <a:latin typeface="Houschka Pro Medium" panose="02000603000000020003" pitchFamily="2" charset="0"/>
              </a:rPr>
              <a:t>мегагранта</a:t>
            </a:r>
            <a:r>
              <a:rPr lang="ru-RU" sz="1200" dirty="0">
                <a:latin typeface="Houschka Pro Medium" panose="02000603000000020003" pitchFamily="2" charset="0"/>
              </a:rPr>
              <a:t>, 19 грантов РНФ , 71 грант РФФИ</a:t>
            </a:r>
            <a:br>
              <a:rPr lang="ru-RU" sz="1200" dirty="0">
                <a:latin typeface="Houschka Pro Medium" panose="02000603000000020003" pitchFamily="2" charset="0"/>
              </a:rPr>
            </a:br>
            <a:endParaRPr lang="ru-RU" sz="1200" dirty="0">
              <a:latin typeface="Houschka Pro Medium" panose="02000603000000020003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200" b="1" dirty="0">
                <a:solidFill>
                  <a:srgbClr val="A41B00"/>
                </a:solidFill>
                <a:latin typeface="Houschka Pro" panose="02000603000000020003" pitchFamily="2" charset="0"/>
              </a:rPr>
              <a:t>Научные мероприятия</a:t>
            </a:r>
            <a:br>
              <a:rPr lang="ru-RU" sz="1200" b="1" dirty="0">
                <a:solidFill>
                  <a:srgbClr val="A41B00"/>
                </a:solidFill>
                <a:latin typeface="Houschka Pro" panose="02000603000000020003" pitchFamily="2" charset="0"/>
              </a:rPr>
            </a:br>
            <a:r>
              <a:rPr lang="ru-RU" sz="1200" dirty="0">
                <a:latin typeface="Houschka Pro" panose="02000603000000020003" pitchFamily="2" charset="0"/>
              </a:rPr>
              <a:t>За 5 лет проведено более 90 научных мероприятий при свыше 100 зарубежных учёных</a:t>
            </a:r>
            <a:endParaRPr lang="ru-RU" sz="1200" dirty="0">
              <a:latin typeface="Houschka Pro Medium" panose="02000603000000020003" pitchFamily="2" charset="0"/>
            </a:endParaRPr>
          </a:p>
        </p:txBody>
      </p:sp>
      <p:pic>
        <p:nvPicPr>
          <p:cNvPr id="84" name="Рисунок 83" descr="Пользователи">
            <a:extLst>
              <a:ext uri="{FF2B5EF4-FFF2-40B4-BE49-F238E27FC236}">
                <a16:creationId xmlns:a16="http://schemas.microsoft.com/office/drawing/2014/main" xmlns="" id="{51E719A3-CC19-D245-B75F-DD1BFB977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03103" y="3305320"/>
            <a:ext cx="418558" cy="418558"/>
          </a:xfrm>
          <a:prstGeom prst="rect">
            <a:avLst/>
          </a:prstGeom>
        </p:spPr>
      </p:pic>
      <p:pic>
        <p:nvPicPr>
          <p:cNvPr id="85" name="Рисунок 84" descr="Галочка">
            <a:extLst>
              <a:ext uri="{FF2B5EF4-FFF2-40B4-BE49-F238E27FC236}">
                <a16:creationId xmlns:a16="http://schemas.microsoft.com/office/drawing/2014/main" xmlns="" id="{160F6C79-18F0-4A41-91D2-7391CD6A6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616550" y="1013292"/>
            <a:ext cx="418558" cy="418558"/>
          </a:xfrm>
          <a:prstGeom prst="rect">
            <a:avLst/>
          </a:prstGeom>
        </p:spPr>
      </p:pic>
      <p:pic>
        <p:nvPicPr>
          <p:cNvPr id="86" name="Рисунок 85" descr="Презентация с линейчатой диаграммой ">
            <a:extLst>
              <a:ext uri="{FF2B5EF4-FFF2-40B4-BE49-F238E27FC236}">
                <a16:creationId xmlns:a16="http://schemas.microsoft.com/office/drawing/2014/main" xmlns="" id="{2828085F-58C1-A847-9696-255EDA4485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525023" y="1851670"/>
            <a:ext cx="547908" cy="547908"/>
          </a:xfrm>
          <a:prstGeom prst="rect">
            <a:avLst/>
          </a:prstGeom>
        </p:spPr>
      </p:pic>
      <p:sp>
        <p:nvSpPr>
          <p:cNvPr id="87" name="Овал 86">
            <a:extLst>
              <a:ext uri="{FF2B5EF4-FFF2-40B4-BE49-F238E27FC236}">
                <a16:creationId xmlns:a16="http://schemas.microsoft.com/office/drawing/2014/main" xmlns="" id="{CF720BDD-6E5A-344A-A6A2-E6EC9ABD8F6F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xmlns="" id="{B53C0152-C756-324A-9440-84B84ACBDE22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xmlns="" id="{2F73839A-19B6-D342-86AC-2853DE8B6061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xmlns="" id="{A9CF1CC5-78AC-4645-91AE-3918830056A6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  <p:pic>
        <p:nvPicPr>
          <p:cNvPr id="24" name="Google Shape;58;p13"/>
          <p:cNvPicPr preferRelativeResize="0"/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907704" y="51470"/>
            <a:ext cx="1296144" cy="64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" descr="https://gsom.spbu.ru/files/news/rus_v12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1" y="-20538"/>
            <a:ext cx="1944215" cy="76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7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711719" y="1162368"/>
            <a:ext cx="8202299" cy="334683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xmlns="" id="{FAA1BA87-0D5B-B64F-9018-404D86060D91}"/>
              </a:ext>
            </a:extLst>
          </p:cNvPr>
          <p:cNvSpPr/>
          <p:nvPr/>
        </p:nvSpPr>
        <p:spPr>
          <a:xfrm>
            <a:off x="257363" y="829921"/>
            <a:ext cx="1385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66" name="Заголовок 1">
            <a:extLst>
              <a:ext uri="{FF2B5EF4-FFF2-40B4-BE49-F238E27FC236}">
                <a16:creationId xmlns:a16="http://schemas.microsoft.com/office/drawing/2014/main" xmlns="" id="{451E3EF6-C47B-C749-9A87-5E42B171EF04}"/>
              </a:ext>
            </a:extLst>
          </p:cNvPr>
          <p:cNvSpPr>
            <a:spLocks/>
          </p:cNvSpPr>
          <p:nvPr/>
        </p:nvSpPr>
        <p:spPr bwMode="auto">
          <a:xfrm>
            <a:off x="1704385" y="728242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МЕЖДУНАРОДНОЕ ПРИЗНАНИЕ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sp>
        <p:nvSpPr>
          <p:cNvPr id="67" name="Google Shape;73;p15">
            <a:extLst>
              <a:ext uri="{FF2B5EF4-FFF2-40B4-BE49-F238E27FC236}">
                <a16:creationId xmlns:a16="http://schemas.microsoft.com/office/drawing/2014/main" xmlns="" id="{BAAAE234-E3C5-A740-A048-C9959B833A30}"/>
              </a:ext>
            </a:extLst>
          </p:cNvPr>
          <p:cNvSpPr txBox="1">
            <a:spLocks/>
          </p:cNvSpPr>
          <p:nvPr/>
        </p:nvSpPr>
        <p:spPr>
          <a:xfrm>
            <a:off x="2145444" y="1162368"/>
            <a:ext cx="6768574" cy="102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C00000"/>
                </a:solidFill>
              </a:rPr>
              <a:t>Станислав </a:t>
            </a:r>
            <a:r>
              <a:rPr lang="ru-RU" sz="1600" b="1" dirty="0" smtClean="0">
                <a:solidFill>
                  <a:srgbClr val="C00000"/>
                </a:solidFill>
              </a:rPr>
              <a:t>Смирнов</a:t>
            </a:r>
            <a:r>
              <a:rPr lang="ru-RU" sz="1600" dirty="0" smtClean="0"/>
              <a:t>, российский </a:t>
            </a:r>
            <a:r>
              <a:rPr lang="ru-RU" sz="1600" dirty="0"/>
              <a:t>математик, лауреат </a:t>
            </a:r>
            <a:r>
              <a:rPr lang="ru-RU" sz="1600" dirty="0" err="1"/>
              <a:t>Филдсовской</a:t>
            </a:r>
            <a:r>
              <a:rPr lang="ru-RU" sz="1600" dirty="0"/>
              <a:t> премии (2010), </a:t>
            </a:r>
            <a:r>
              <a:rPr lang="en" sz="1600" dirty="0"/>
              <a:t>c 2003 </a:t>
            </a:r>
            <a:r>
              <a:rPr lang="ru-RU" sz="1600" dirty="0"/>
              <a:t>года профессор Женевского университета, член Европейской академии </a:t>
            </a:r>
            <a:r>
              <a:rPr lang="en" sz="1600" dirty="0"/>
              <a:t>Academia </a:t>
            </a:r>
            <a:r>
              <a:rPr lang="en" sz="1600" dirty="0" err="1"/>
              <a:t>Europaea</a:t>
            </a:r>
            <a:r>
              <a:rPr lang="en" sz="1600" dirty="0"/>
              <a:t> (2013)</a:t>
            </a:r>
          </a:p>
        </p:txBody>
      </p:sp>
      <p:sp>
        <p:nvSpPr>
          <p:cNvPr id="68" name="Google Shape;75;p15">
            <a:extLst>
              <a:ext uri="{FF2B5EF4-FFF2-40B4-BE49-F238E27FC236}">
                <a16:creationId xmlns:a16="http://schemas.microsoft.com/office/drawing/2014/main" xmlns="" id="{AF08E4B8-29DD-CB40-85B0-8940870D6082}"/>
              </a:ext>
            </a:extLst>
          </p:cNvPr>
          <p:cNvSpPr txBox="1">
            <a:spLocks/>
          </p:cNvSpPr>
          <p:nvPr/>
        </p:nvSpPr>
        <p:spPr>
          <a:xfrm>
            <a:off x="935072" y="1923678"/>
            <a:ext cx="7381343" cy="102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1600" b="1" dirty="0">
                <a:solidFill>
                  <a:srgbClr val="C00000"/>
                </a:solidFill>
              </a:rPr>
              <a:t>Александр </a:t>
            </a:r>
            <a:r>
              <a:rPr lang="ru-RU" sz="1600" b="1" dirty="0" smtClean="0">
                <a:solidFill>
                  <a:srgbClr val="C00000"/>
                </a:solidFill>
              </a:rPr>
              <a:t>Логунов</a:t>
            </a:r>
            <a:r>
              <a:rPr lang="ru-RU" sz="1600" dirty="0" smtClean="0"/>
              <a:t>,</a:t>
            </a: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ru-RU" sz="1600" dirty="0"/>
              <a:t>российский математик, специалист по комплексному и гармоническому анализу. Лауреат премии института </a:t>
            </a:r>
            <a:r>
              <a:rPr lang="ru-RU" sz="1600" dirty="0" err="1"/>
              <a:t>Клэя</a:t>
            </a:r>
            <a:r>
              <a:rPr lang="ru-RU" sz="1600" dirty="0"/>
              <a:t> (2017) и премии Рафаэля </a:t>
            </a:r>
            <a:r>
              <a:rPr lang="ru-RU" sz="1600" dirty="0" err="1"/>
              <a:t>Салема</a:t>
            </a:r>
            <a:r>
              <a:rPr lang="ru-RU" sz="1600" dirty="0"/>
              <a:t> (2018), с 2018 года </a:t>
            </a:r>
            <a:r>
              <a:rPr lang="ru-RU" sz="1600" dirty="0" smtClean="0"/>
              <a:t>на стажировке в Институте </a:t>
            </a:r>
            <a:r>
              <a:rPr lang="ru-RU" sz="1600" dirty="0"/>
              <a:t>перспективных исследований (</a:t>
            </a:r>
            <a:r>
              <a:rPr lang="ru-RU" sz="1600" dirty="0" err="1"/>
              <a:t>Принстон</a:t>
            </a:r>
            <a:r>
              <a:rPr lang="ru-RU" sz="1600" dirty="0"/>
              <a:t>)</a:t>
            </a:r>
          </a:p>
        </p:txBody>
      </p:sp>
      <p:pic>
        <p:nvPicPr>
          <p:cNvPr id="69" name="Google Shape;77;p15">
            <a:extLst>
              <a:ext uri="{FF2B5EF4-FFF2-40B4-BE49-F238E27FC236}">
                <a16:creationId xmlns:a16="http://schemas.microsoft.com/office/drawing/2014/main" xmlns="" id="{9BF78E34-3724-BC40-801A-EEB242335FBD}"/>
              </a:ext>
            </a:extLst>
          </p:cNvPr>
          <p:cNvPicPr preferRelativeResize="0"/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1016536" y="2931790"/>
            <a:ext cx="819160" cy="857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0" name="Google Shape;78;p15">
            <a:extLst>
              <a:ext uri="{FF2B5EF4-FFF2-40B4-BE49-F238E27FC236}">
                <a16:creationId xmlns:a16="http://schemas.microsoft.com/office/drawing/2014/main" xmlns="" id="{A7EF407C-58BE-5942-828F-518DB6FAF360}"/>
              </a:ext>
            </a:extLst>
          </p:cNvPr>
          <p:cNvSpPr txBox="1">
            <a:spLocks/>
          </p:cNvSpPr>
          <p:nvPr/>
        </p:nvSpPr>
        <p:spPr>
          <a:xfrm>
            <a:off x="2148268" y="2931790"/>
            <a:ext cx="6681106" cy="102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600" b="1" dirty="0">
                <a:solidFill>
                  <a:srgbClr val="C00000"/>
                </a:solidFill>
              </a:rPr>
              <a:t>Роман </a:t>
            </a:r>
            <a:r>
              <a:rPr lang="ru-RU" sz="1600" b="1" dirty="0" smtClean="0">
                <a:solidFill>
                  <a:srgbClr val="C00000"/>
                </a:solidFill>
              </a:rPr>
              <a:t>Михайлов</a:t>
            </a:r>
            <a:r>
              <a:rPr lang="ru-RU" sz="1600" dirty="0" smtClean="0"/>
              <a:t>,</a:t>
            </a: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ru-RU" sz="1600" dirty="0"/>
              <a:t>российский математик, ведущий научный сотрудник, приглашённый доклад на главном Европейском математическом конгрессе </a:t>
            </a:r>
            <a:r>
              <a:rPr lang="en" sz="1600" dirty="0"/>
              <a:t>ECM (2016)</a:t>
            </a:r>
          </a:p>
        </p:txBody>
      </p:sp>
      <p:sp>
        <p:nvSpPr>
          <p:cNvPr id="71" name="Google Shape;79;p15">
            <a:extLst>
              <a:ext uri="{FF2B5EF4-FFF2-40B4-BE49-F238E27FC236}">
                <a16:creationId xmlns:a16="http://schemas.microsoft.com/office/drawing/2014/main" xmlns="" id="{43A3DC52-443F-764E-A315-C925D4FBF924}"/>
              </a:ext>
            </a:extLst>
          </p:cNvPr>
          <p:cNvSpPr txBox="1">
            <a:spLocks/>
          </p:cNvSpPr>
          <p:nvPr/>
        </p:nvSpPr>
        <p:spPr>
          <a:xfrm>
            <a:off x="935073" y="3651870"/>
            <a:ext cx="7085075" cy="1028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1600" b="1" dirty="0">
                <a:solidFill>
                  <a:srgbClr val="C00000"/>
                </a:solidFill>
              </a:rPr>
              <a:t>Антон </a:t>
            </a:r>
            <a:r>
              <a:rPr lang="ru-RU" sz="1600" b="1" dirty="0" smtClean="0">
                <a:solidFill>
                  <a:srgbClr val="C00000"/>
                </a:solidFill>
              </a:rPr>
              <a:t>Баранов</a:t>
            </a:r>
            <a:r>
              <a:rPr lang="ru-RU" sz="1600" dirty="0" smtClean="0"/>
              <a:t>,</a:t>
            </a: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ru-RU" sz="1600" dirty="0"/>
              <a:t>российский математик, приглашённый профессор нескольких университетов Франции, приглашённый доклад на главном Европейском математическом конгрессе </a:t>
            </a:r>
            <a:r>
              <a:rPr lang="en" sz="1600" dirty="0"/>
              <a:t>ECM (2016)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endParaRPr lang="en" sz="1600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xmlns="" id="{B96A9E0F-E8AB-BF41-A176-1F995A896D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43562" t="15604" r="29724" b="45079"/>
          <a:stretch/>
        </p:blipFill>
        <p:spPr>
          <a:xfrm>
            <a:off x="1043608" y="1176443"/>
            <a:ext cx="861991" cy="8682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xmlns="" id="{5B15E74E-531F-F547-99D1-C5E0CF1FD2E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884368" y="1995686"/>
            <a:ext cx="876544" cy="8765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xmlns="" id="{9A352D53-59EA-144D-90ED-9F33464B84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279" t="2995" r="2760" b="17800"/>
          <a:stretch/>
        </p:blipFill>
        <p:spPr>
          <a:xfrm>
            <a:off x="7884368" y="3579862"/>
            <a:ext cx="873570" cy="9293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xmlns="" id="{92A798F5-AD1C-FA41-B386-A0DF941CDC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xmlns="" id="{BA4D5C05-2873-B34A-A658-D875F1BF4AD7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xmlns="" id="{A171CB68-B95D-D645-B7E0-A138DA0C5897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xmlns="" id="{BB280305-888E-1449-B3A4-D423F7AFFFC8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89908788-9757-BD40-ADFB-428B133C00A1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9C2975D-9E07-3840-81B8-589824A219A5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7319EB12-14C6-3546-B01B-1BD136753FCE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C6B3A441-CEE3-BD41-BE34-862ED5524597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0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3998160" y="1039945"/>
            <a:ext cx="4822311" cy="3474405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ОБРАЗОВАТЕЛЬНЫЙ ЗАДЕЛ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61" name="Google Shape;87;p16">
            <a:extLst>
              <a:ext uri="{FF2B5EF4-FFF2-40B4-BE49-F238E27FC236}">
                <a16:creationId xmlns:a16="http://schemas.microsoft.com/office/drawing/2014/main" xmlns="" id="{E15C09E0-E1CE-624B-AAEA-7454CC59E8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083" r="11319"/>
          <a:stretch/>
        </p:blipFill>
        <p:spPr>
          <a:xfrm>
            <a:off x="360394" y="1350613"/>
            <a:ext cx="2497731" cy="1650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2" name="Google Shape;86;p16">
            <a:extLst>
              <a:ext uri="{FF2B5EF4-FFF2-40B4-BE49-F238E27FC236}">
                <a16:creationId xmlns:a16="http://schemas.microsoft.com/office/drawing/2014/main" xmlns="" id="{04A1E65D-E27C-2A40-92F4-C1ACEFC51E0A}"/>
              </a:ext>
            </a:extLst>
          </p:cNvPr>
          <p:cNvSpPr txBox="1">
            <a:spLocks/>
          </p:cNvSpPr>
          <p:nvPr/>
        </p:nvSpPr>
        <p:spPr>
          <a:xfrm>
            <a:off x="4008680" y="1197137"/>
            <a:ext cx="4706288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400" dirty="0"/>
              <a:t>На образовательные программы СПбГУ в области математики  поступает больше призёров ВОШ по математике, чем на любые другие математические программы России;</a:t>
            </a:r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400" dirty="0"/>
              <a:t>В 2019 году конкурс на программу «Современное программирование» составил 60 человек на место; </a:t>
            </a:r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400" dirty="0"/>
              <a:t>Победы в различных международных престижных конкурсах и олимпиадах по математике и программированию (</a:t>
            </a:r>
            <a:r>
              <a:rPr lang="en" sz="1400" dirty="0"/>
              <a:t>ICPC, IMC)</a:t>
            </a:r>
            <a:r>
              <a:rPr lang="ru-RU" sz="1400" dirty="0"/>
              <a:t>;</a:t>
            </a:r>
            <a:endParaRPr lang="en" sz="14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400" dirty="0"/>
              <a:t>Среди международных академических партнеров СПбГУ – 130 ведущих зарубежных Университетов;</a:t>
            </a:r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r>
              <a:rPr lang="ru-RU" sz="1400" dirty="0"/>
              <a:t>Успешный опыт реализации программ ДПО, в том числе программы ЕМВА и МВА, Президентской программы подготовки управленческих кадров.</a:t>
            </a:r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endParaRPr lang="ru-RU" sz="1600" dirty="0"/>
          </a:p>
          <a:p>
            <a:pPr marL="457200">
              <a:spcBef>
                <a:spcPts val="0"/>
              </a:spcBef>
              <a:buClr>
                <a:srgbClr val="E06666"/>
              </a:buClr>
              <a:buSzPts val="1800"/>
              <a:buFont typeface="Arial" panose="020B0604020202020204" pitchFamily="34" charset="0"/>
              <a:buChar char="➔"/>
            </a:pPr>
            <a:endParaRPr lang="ru-RU" sz="1600" dirty="0"/>
          </a:p>
        </p:txBody>
      </p:sp>
      <p:pic>
        <p:nvPicPr>
          <p:cNvPr id="64" name="Google Shape;88;p16">
            <a:extLst>
              <a:ext uri="{FF2B5EF4-FFF2-40B4-BE49-F238E27FC236}">
                <a16:creationId xmlns:a16="http://schemas.microsoft.com/office/drawing/2014/main" xmlns="" id="{7DA6FCBE-C680-804D-8DD0-98A651D8CA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354" y="2990698"/>
            <a:ext cx="2336277" cy="1523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CADADF76-6B92-8B45-9625-61F8E6DF8B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485201DB-CF94-D848-8003-2F976A566E85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xmlns="" id="{61713FBA-01D8-5349-8B2A-F247AD78B31A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xmlns="" id="{1E924B5D-CFCA-5342-B3E3-6B256C524970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362B4561-4921-D04D-A4DE-A73A0E7EB135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D697E82B-AE75-7541-9E40-1046E30E9868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293FE0CB-54A9-7F41-A418-2C501357C5F5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0FE09366-FF7E-0F47-9454-A1CBB87E9DFF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635707" y="1378310"/>
            <a:ext cx="7886929" cy="29684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КОРПОРАТИВНЫЕ ПАРТНЁРЫ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19" name="Google Shape;93;p17">
            <a:extLst>
              <a:ext uri="{FF2B5EF4-FFF2-40B4-BE49-F238E27FC236}">
                <a16:creationId xmlns:a16="http://schemas.microsoft.com/office/drawing/2014/main" xmlns="" id="{7AEC4885-706E-864E-B6B2-F52A1D3604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45" y="1378310"/>
            <a:ext cx="1298753" cy="121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7;p17">
            <a:extLst>
              <a:ext uri="{FF2B5EF4-FFF2-40B4-BE49-F238E27FC236}">
                <a16:creationId xmlns:a16="http://schemas.microsoft.com/office/drawing/2014/main" xmlns="" id="{318146EF-8217-D947-A733-947DB4A8E3F0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612360" y="815246"/>
            <a:ext cx="2160240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8;p17">
            <a:extLst>
              <a:ext uri="{FF2B5EF4-FFF2-40B4-BE49-F238E27FC236}">
                <a16:creationId xmlns:a16="http://schemas.microsoft.com/office/drawing/2014/main" xmlns="" id="{DE6A9579-FD39-0C49-8D0A-D2F5B99B4E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553" y="3471850"/>
            <a:ext cx="2136000" cy="82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4" descr="Image result for банк втб">
            <a:extLst>
              <a:ext uri="{FF2B5EF4-FFF2-40B4-BE49-F238E27FC236}">
                <a16:creationId xmlns:a16="http://schemas.microsoft.com/office/drawing/2014/main" xmlns="" id="{8EF56D53-C773-E74D-903A-8D0CEA0FE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5" b="25000"/>
          <a:stretch/>
        </p:blipFill>
        <p:spPr bwMode="auto">
          <a:xfrm>
            <a:off x="3145497" y="2352391"/>
            <a:ext cx="1919040" cy="100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норникель">
            <a:extLst>
              <a:ext uri="{FF2B5EF4-FFF2-40B4-BE49-F238E27FC236}">
                <a16:creationId xmlns:a16="http://schemas.microsoft.com/office/drawing/2014/main" xmlns="" id="{1DCF10A2-6957-D443-A900-0A0F7399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66" y="2302854"/>
            <a:ext cx="1758507" cy="110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smart architects">
            <a:extLst>
              <a:ext uri="{FF2B5EF4-FFF2-40B4-BE49-F238E27FC236}">
                <a16:creationId xmlns:a16="http://schemas.microsoft.com/office/drawing/2014/main" xmlns="" id="{6949C85D-FC65-7145-A7DD-5F627E506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36" y="1548546"/>
            <a:ext cx="1179704" cy="96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газпром">
            <a:extLst>
              <a:ext uri="{FF2B5EF4-FFF2-40B4-BE49-F238E27FC236}">
                <a16:creationId xmlns:a16="http://schemas.microsoft.com/office/drawing/2014/main" xmlns="" id="{13CCB9EB-624B-2549-B6C6-8DE6EC1F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372" y="3050229"/>
            <a:ext cx="219685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афк система">
            <a:extLst>
              <a:ext uri="{FF2B5EF4-FFF2-40B4-BE49-F238E27FC236}">
                <a16:creationId xmlns:a16="http://schemas.microsoft.com/office/drawing/2014/main" xmlns="" id="{579291B1-9BFC-B140-A51B-8B5BD079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77" y="2923873"/>
            <a:ext cx="2424071" cy="131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B6B72814-D09F-A44C-A4A3-A0B593D0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975" y="1399149"/>
            <a:ext cx="2006645" cy="118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Google Shape;99;p17">
            <a:extLst>
              <a:ext uri="{FF2B5EF4-FFF2-40B4-BE49-F238E27FC236}">
                <a16:creationId xmlns:a16="http://schemas.microsoft.com/office/drawing/2014/main" xmlns="" id="{2C49450F-E9BB-C241-9316-ADAE13452FD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42351" y="2537036"/>
            <a:ext cx="1266603" cy="110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CC3279C-C743-6F4F-92E6-F5788732DB6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B8B4EDCA-5526-EF4D-939C-3253A71E0B1F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9ECB5A37-7884-8942-9A9E-D28DD31C0D2A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xmlns="" id="{02E7334F-E226-B241-BD84-A0FE7BB790D2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5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1091FE2B-CEB2-B946-AE6C-3F12579767A8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xmlns="" id="{39EC017D-C0F2-E045-B8ED-C0C1A304C1BA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57FCF7D6-1B4D-3140-AC45-A6A465B52746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xmlns="" id="{AAF556E7-157F-0E4E-A9BD-AA79C60EDE6B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0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xmlns="" id="{3D098A3D-66E7-3D43-B772-928A74836D03}"/>
              </a:ext>
            </a:extLst>
          </p:cNvPr>
          <p:cNvSpPr/>
          <p:nvPr/>
        </p:nvSpPr>
        <p:spPr>
          <a:xfrm>
            <a:off x="635707" y="1378310"/>
            <a:ext cx="7886929" cy="2968452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381000" dist="114300" dir="2700000" algn="tl" rotWithShape="0">
              <a:srgbClr val="A41B00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ПАРТНЁРЫ В ОБЛАСТИ НАУКИ И ОБРАЗОВАНИЯ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29" name="Google Shape;100;p17">
            <a:extLst>
              <a:ext uri="{FF2B5EF4-FFF2-40B4-BE49-F238E27FC236}">
                <a16:creationId xmlns:a16="http://schemas.microsoft.com/office/drawing/2014/main" xmlns="" id="{6A97DE9C-C573-C849-ABD2-AD9EB39101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18" y="2104539"/>
            <a:ext cx="1203092" cy="139031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01;p17">
            <a:extLst>
              <a:ext uri="{FF2B5EF4-FFF2-40B4-BE49-F238E27FC236}">
                <a16:creationId xmlns:a16="http://schemas.microsoft.com/office/drawing/2014/main" xmlns="" id="{B9F30494-FBB3-8648-825E-268623C36234}"/>
              </a:ext>
            </a:extLst>
          </p:cNvPr>
          <p:cNvSpPr txBox="1"/>
          <p:nvPr/>
        </p:nvSpPr>
        <p:spPr>
          <a:xfrm>
            <a:off x="1022464" y="3572561"/>
            <a:ext cx="13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ПОМИ РАН</a:t>
            </a:r>
            <a:endParaRPr b="1" dirty="0"/>
          </a:p>
        </p:txBody>
      </p:sp>
      <p:pic>
        <p:nvPicPr>
          <p:cNvPr id="31" name="Google Shape;102;p17">
            <a:extLst>
              <a:ext uri="{FF2B5EF4-FFF2-40B4-BE49-F238E27FC236}">
                <a16:creationId xmlns:a16="http://schemas.microsoft.com/office/drawing/2014/main" xmlns="" id="{D4071787-8F4E-7244-8449-BE43400BCE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1111" b="22682"/>
          <a:stretch/>
        </p:blipFill>
        <p:spPr>
          <a:xfrm>
            <a:off x="4008680" y="2792909"/>
            <a:ext cx="2255798" cy="135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106;p17">
            <a:extLst>
              <a:ext uri="{FF2B5EF4-FFF2-40B4-BE49-F238E27FC236}">
                <a16:creationId xmlns:a16="http://schemas.microsoft.com/office/drawing/2014/main" xmlns="" id="{C46DB404-B477-0F47-8A3D-A53823609E0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08" t="4210" r="3249" b="2645"/>
          <a:stretch/>
        </p:blipFill>
        <p:spPr>
          <a:xfrm>
            <a:off x="2627784" y="1585256"/>
            <a:ext cx="2077333" cy="142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07;p17">
            <a:extLst>
              <a:ext uri="{FF2B5EF4-FFF2-40B4-BE49-F238E27FC236}">
                <a16:creationId xmlns:a16="http://schemas.microsoft.com/office/drawing/2014/main" xmlns="" id="{CB26B717-E691-6D4A-B901-23F6B2DA84E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0112" y="1841141"/>
            <a:ext cx="2734826" cy="8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xmlns="" id="{85152EE7-B0EF-B845-BA76-DA8FFB2B4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E277C583-7AA7-5143-A462-E65D7B128352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xmlns="" id="{D7630BB6-357C-1F40-90AC-AE33490C0013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6A98083-DB4D-BD46-8C73-022D445D7A02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2D816F90-0627-924B-9393-8F9FDD0DBD24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xmlns="" id="{0218D9FD-E1CD-1849-B381-1ABA24B4F4B9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xmlns="" id="{DF261C6B-DFD4-4B4F-989E-D0537159069A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xmlns="" id="{598063DC-D453-5E47-B1C1-0ECC6F870AC9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" y="0"/>
            <a:ext cx="9132851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4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678126F-3D8B-1C43-81F4-159B199044FB}"/>
              </a:ext>
            </a:extLst>
          </p:cNvPr>
          <p:cNvSpPr/>
          <p:nvPr/>
        </p:nvSpPr>
        <p:spPr>
          <a:xfrm>
            <a:off x="288872" y="762947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C00000"/>
                </a:solidFill>
                <a:latin typeface="Houschka Pro Light" panose="02000503030000020003" pitchFamily="2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МНМЦ СПБГУ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xmlns="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88873" y="863085"/>
            <a:ext cx="7439615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ЦЕЛЕВЫЕ ПОКЗАТЕЛИ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74" name="Google Shape;135;p21">
            <a:extLst>
              <a:ext uri="{FF2B5EF4-FFF2-40B4-BE49-F238E27FC236}">
                <a16:creationId xmlns:a16="http://schemas.microsoft.com/office/drawing/2014/main" xmlns="" id="{E8B558CC-4351-AB4F-8958-AD5FDA9476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4046" r="1281" b="8434"/>
          <a:stretch/>
        </p:blipFill>
        <p:spPr>
          <a:xfrm>
            <a:off x="311570" y="1589658"/>
            <a:ext cx="8436704" cy="280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639CC60B-01DC-6D45-8413-D86AB449ED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59" t="20045" r="-21880" b="53138"/>
          <a:stretch/>
        </p:blipFill>
        <p:spPr>
          <a:xfrm>
            <a:off x="3767299" y="0"/>
            <a:ext cx="7922377" cy="1751201"/>
          </a:xfrm>
          <a:custGeom>
            <a:avLst/>
            <a:gdLst>
              <a:gd name="connsiteX0" fmla="*/ 0 w 11164417"/>
              <a:gd name="connsiteY0" fmla="*/ 0 h 2467837"/>
              <a:gd name="connsiteX1" fmla="*/ 11164417 w 11164417"/>
              <a:gd name="connsiteY1" fmla="*/ 0 h 2467837"/>
              <a:gd name="connsiteX2" fmla="*/ 11004237 w 11164417"/>
              <a:gd name="connsiteY2" fmla="*/ 196826 h 2467837"/>
              <a:gd name="connsiteX3" fmla="*/ 5582208 w 11164417"/>
              <a:gd name="connsiteY3" fmla="*/ 2467837 h 2467837"/>
              <a:gd name="connsiteX4" fmla="*/ 160179 w 11164417"/>
              <a:gd name="connsiteY4" fmla="*/ 196826 h 246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4417" h="2467837">
                <a:moveTo>
                  <a:pt x="0" y="0"/>
                </a:moveTo>
                <a:lnTo>
                  <a:pt x="11164417" y="0"/>
                </a:lnTo>
                <a:lnTo>
                  <a:pt x="11004237" y="196826"/>
                </a:lnTo>
                <a:cubicBezTo>
                  <a:pt x="9829178" y="1566991"/>
                  <a:pt x="7839239" y="2467837"/>
                  <a:pt x="5582208" y="2467837"/>
                </a:cubicBezTo>
                <a:cubicBezTo>
                  <a:pt x="3325178" y="2467837"/>
                  <a:pt x="1335239" y="1566991"/>
                  <a:pt x="160179" y="196826"/>
                </a:cubicBezTo>
                <a:close/>
              </a:path>
            </a:pathLst>
          </a:custGeom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604F9047-4C2C-3744-BFFD-7A62BCF5E23C}"/>
              </a:ext>
            </a:extLst>
          </p:cNvPr>
          <p:cNvGrpSpPr/>
          <p:nvPr/>
        </p:nvGrpSpPr>
        <p:grpSpPr>
          <a:xfrm>
            <a:off x="8522292" y="1055978"/>
            <a:ext cx="1131271" cy="838404"/>
            <a:chOff x="5476240" y="314960"/>
            <a:chExt cx="1661774" cy="1331742"/>
          </a:xfrm>
          <a:solidFill>
            <a:schemeClr val="bg1">
              <a:alpha val="77000"/>
            </a:schemeClr>
          </a:solidFill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xmlns="" id="{36737499-DB9F-A741-950A-04CA10DC1A65}"/>
                </a:ext>
              </a:extLst>
            </p:cNvPr>
            <p:cNvGrpSpPr/>
            <p:nvPr/>
          </p:nvGrpSpPr>
          <p:grpSpPr>
            <a:xfrm>
              <a:off x="5476240" y="314960"/>
              <a:ext cx="1661774" cy="121920"/>
              <a:chOff x="5476240" y="314960"/>
              <a:chExt cx="1661774" cy="121920"/>
            </a:xfrm>
            <a:grpFill/>
          </p:grpSpPr>
          <p:sp>
            <p:nvSpPr>
              <p:cNvPr id="68" name="Овал 67">
                <a:extLst>
                  <a:ext uri="{FF2B5EF4-FFF2-40B4-BE49-F238E27FC236}">
                    <a16:creationId xmlns:a16="http://schemas.microsoft.com/office/drawing/2014/main" xmlns="" id="{EB75C193-57D4-8C4C-B010-0873FB852F15}"/>
                  </a:ext>
                </a:extLst>
              </p:cNvPr>
              <p:cNvSpPr/>
              <p:nvPr/>
            </p:nvSpPr>
            <p:spPr>
              <a:xfrm>
                <a:off x="5476240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9" name="Овал 68">
                <a:extLst>
                  <a:ext uri="{FF2B5EF4-FFF2-40B4-BE49-F238E27FC236}">
                    <a16:creationId xmlns:a16="http://schemas.microsoft.com/office/drawing/2014/main" xmlns="" id="{585D89A5-80E9-2B47-9215-C537C2ED5F85}"/>
                  </a:ext>
                </a:extLst>
              </p:cNvPr>
              <p:cNvSpPr/>
              <p:nvPr/>
            </p:nvSpPr>
            <p:spPr>
              <a:xfrm>
                <a:off x="5784211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70" name="Овал 69">
                <a:extLst>
                  <a:ext uri="{FF2B5EF4-FFF2-40B4-BE49-F238E27FC236}">
                    <a16:creationId xmlns:a16="http://schemas.microsoft.com/office/drawing/2014/main" xmlns="" id="{F101EB55-1B65-1742-A192-D24235F398CF}"/>
                  </a:ext>
                </a:extLst>
              </p:cNvPr>
              <p:cNvSpPr/>
              <p:nvPr/>
            </p:nvSpPr>
            <p:spPr>
              <a:xfrm>
                <a:off x="6092182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71" name="Овал 70">
                <a:extLst>
                  <a:ext uri="{FF2B5EF4-FFF2-40B4-BE49-F238E27FC236}">
                    <a16:creationId xmlns:a16="http://schemas.microsoft.com/office/drawing/2014/main" xmlns="" id="{F7191F85-A754-BD4A-8040-06687B81AA22}"/>
                  </a:ext>
                </a:extLst>
              </p:cNvPr>
              <p:cNvSpPr/>
              <p:nvPr/>
            </p:nvSpPr>
            <p:spPr>
              <a:xfrm>
                <a:off x="6400153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72" name="Овал 71">
                <a:extLst>
                  <a:ext uri="{FF2B5EF4-FFF2-40B4-BE49-F238E27FC236}">
                    <a16:creationId xmlns:a16="http://schemas.microsoft.com/office/drawing/2014/main" xmlns="" id="{DAE1E451-7A9E-ED4E-8FC9-4DEBCA1A3999}"/>
                  </a:ext>
                </a:extLst>
              </p:cNvPr>
              <p:cNvSpPr/>
              <p:nvPr/>
            </p:nvSpPr>
            <p:spPr>
              <a:xfrm>
                <a:off x="670812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73" name="Овал 72">
                <a:extLst>
                  <a:ext uri="{FF2B5EF4-FFF2-40B4-BE49-F238E27FC236}">
                    <a16:creationId xmlns:a16="http://schemas.microsoft.com/office/drawing/2014/main" xmlns="" id="{582FC12F-F708-8C4C-95C9-FAAFD3FE0E16}"/>
                  </a:ext>
                </a:extLst>
              </p:cNvPr>
              <p:cNvSpPr/>
              <p:nvPr/>
            </p:nvSpPr>
            <p:spPr>
              <a:xfrm>
                <a:off x="701609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</p:grp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xmlns="" id="{CE3AFDEE-CAAC-2E46-ADD0-A309A063FF86}"/>
                </a:ext>
              </a:extLst>
            </p:cNvPr>
            <p:cNvGrpSpPr/>
            <p:nvPr/>
          </p:nvGrpSpPr>
          <p:grpSpPr>
            <a:xfrm>
              <a:off x="5476240" y="617416"/>
              <a:ext cx="1661774" cy="121920"/>
              <a:chOff x="5476240" y="314960"/>
              <a:chExt cx="1661774" cy="121920"/>
            </a:xfrm>
            <a:grpFill/>
          </p:grpSpPr>
          <p:sp>
            <p:nvSpPr>
              <p:cNvPr id="62" name="Овал 61">
                <a:extLst>
                  <a:ext uri="{FF2B5EF4-FFF2-40B4-BE49-F238E27FC236}">
                    <a16:creationId xmlns:a16="http://schemas.microsoft.com/office/drawing/2014/main" xmlns="" id="{749D0F02-CF5A-8145-97E5-85FE5FEB743E}"/>
                  </a:ext>
                </a:extLst>
              </p:cNvPr>
              <p:cNvSpPr/>
              <p:nvPr/>
            </p:nvSpPr>
            <p:spPr>
              <a:xfrm>
                <a:off x="5476240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3" name="Овал 62">
                <a:extLst>
                  <a:ext uri="{FF2B5EF4-FFF2-40B4-BE49-F238E27FC236}">
                    <a16:creationId xmlns:a16="http://schemas.microsoft.com/office/drawing/2014/main" xmlns="" id="{353A2B04-8744-ED40-8A52-70679C486BDA}"/>
                  </a:ext>
                </a:extLst>
              </p:cNvPr>
              <p:cNvSpPr/>
              <p:nvPr/>
            </p:nvSpPr>
            <p:spPr>
              <a:xfrm>
                <a:off x="5784211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4" name="Овал 63">
                <a:extLst>
                  <a:ext uri="{FF2B5EF4-FFF2-40B4-BE49-F238E27FC236}">
                    <a16:creationId xmlns:a16="http://schemas.microsoft.com/office/drawing/2014/main" xmlns="" id="{5B574630-DBF8-EB4C-B986-554E5B6ADBED}"/>
                  </a:ext>
                </a:extLst>
              </p:cNvPr>
              <p:cNvSpPr/>
              <p:nvPr/>
            </p:nvSpPr>
            <p:spPr>
              <a:xfrm>
                <a:off x="6092182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5" name="Овал 64">
                <a:extLst>
                  <a:ext uri="{FF2B5EF4-FFF2-40B4-BE49-F238E27FC236}">
                    <a16:creationId xmlns:a16="http://schemas.microsoft.com/office/drawing/2014/main" xmlns="" id="{F70BB265-622C-ED41-A9E8-1DE74DFC9ECD}"/>
                  </a:ext>
                </a:extLst>
              </p:cNvPr>
              <p:cNvSpPr/>
              <p:nvPr/>
            </p:nvSpPr>
            <p:spPr>
              <a:xfrm>
                <a:off x="6400153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6" name="Овал 65">
                <a:extLst>
                  <a:ext uri="{FF2B5EF4-FFF2-40B4-BE49-F238E27FC236}">
                    <a16:creationId xmlns:a16="http://schemas.microsoft.com/office/drawing/2014/main" xmlns="" id="{82E0B833-7E4F-434C-85AA-3895AF67ECE4}"/>
                  </a:ext>
                </a:extLst>
              </p:cNvPr>
              <p:cNvSpPr/>
              <p:nvPr/>
            </p:nvSpPr>
            <p:spPr>
              <a:xfrm>
                <a:off x="670812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7" name="Овал 66">
                <a:extLst>
                  <a:ext uri="{FF2B5EF4-FFF2-40B4-BE49-F238E27FC236}">
                    <a16:creationId xmlns:a16="http://schemas.microsoft.com/office/drawing/2014/main" xmlns="" id="{6953549D-26E5-6443-AD16-7EAEF3C09014}"/>
                  </a:ext>
                </a:extLst>
              </p:cNvPr>
              <p:cNvSpPr/>
              <p:nvPr/>
            </p:nvSpPr>
            <p:spPr>
              <a:xfrm>
                <a:off x="701609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</p:grp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xmlns="" id="{E0C6AB43-FBDE-E94F-B0D9-58AE8286888C}"/>
                </a:ext>
              </a:extLst>
            </p:cNvPr>
            <p:cNvGrpSpPr/>
            <p:nvPr/>
          </p:nvGrpSpPr>
          <p:grpSpPr>
            <a:xfrm>
              <a:off x="5476240" y="919872"/>
              <a:ext cx="1661774" cy="121920"/>
              <a:chOff x="5476240" y="314960"/>
              <a:chExt cx="1661774" cy="121920"/>
            </a:xfrm>
            <a:grpFill/>
          </p:grpSpPr>
          <p:sp>
            <p:nvSpPr>
              <p:cNvPr id="56" name="Овал 55">
                <a:extLst>
                  <a:ext uri="{FF2B5EF4-FFF2-40B4-BE49-F238E27FC236}">
                    <a16:creationId xmlns:a16="http://schemas.microsoft.com/office/drawing/2014/main" xmlns="" id="{067E62C7-5342-9C4D-A950-2E36BCF7F677}"/>
                  </a:ext>
                </a:extLst>
              </p:cNvPr>
              <p:cNvSpPr/>
              <p:nvPr/>
            </p:nvSpPr>
            <p:spPr>
              <a:xfrm>
                <a:off x="5476240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xmlns="" id="{267AFDF5-F818-6948-ABA9-D2E10E8283A1}"/>
                  </a:ext>
                </a:extLst>
              </p:cNvPr>
              <p:cNvSpPr/>
              <p:nvPr/>
            </p:nvSpPr>
            <p:spPr>
              <a:xfrm>
                <a:off x="5784211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xmlns="" id="{CDDF2F33-D952-AA4D-AE5D-79044C4F6C47}"/>
                  </a:ext>
                </a:extLst>
              </p:cNvPr>
              <p:cNvSpPr/>
              <p:nvPr/>
            </p:nvSpPr>
            <p:spPr>
              <a:xfrm>
                <a:off x="6092182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xmlns="" id="{D356F9D7-E03D-5B4C-B1EC-5E92DF2C61E0}"/>
                  </a:ext>
                </a:extLst>
              </p:cNvPr>
              <p:cNvSpPr/>
              <p:nvPr/>
            </p:nvSpPr>
            <p:spPr>
              <a:xfrm>
                <a:off x="6400153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xmlns="" id="{57A57CE4-D143-7047-BB8E-6C50FDA232BE}"/>
                  </a:ext>
                </a:extLst>
              </p:cNvPr>
              <p:cNvSpPr/>
              <p:nvPr/>
            </p:nvSpPr>
            <p:spPr>
              <a:xfrm>
                <a:off x="670812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61" name="Овал 60">
                <a:extLst>
                  <a:ext uri="{FF2B5EF4-FFF2-40B4-BE49-F238E27FC236}">
                    <a16:creationId xmlns:a16="http://schemas.microsoft.com/office/drawing/2014/main" xmlns="" id="{DF5D821D-2396-8248-B09C-1262F3703CE9}"/>
                  </a:ext>
                </a:extLst>
              </p:cNvPr>
              <p:cNvSpPr/>
              <p:nvPr/>
            </p:nvSpPr>
            <p:spPr>
              <a:xfrm>
                <a:off x="701609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xmlns="" id="{ABB39E7B-8D63-784C-9871-027F33E48E03}"/>
                </a:ext>
              </a:extLst>
            </p:cNvPr>
            <p:cNvGrpSpPr/>
            <p:nvPr/>
          </p:nvGrpSpPr>
          <p:grpSpPr>
            <a:xfrm>
              <a:off x="5476240" y="1222328"/>
              <a:ext cx="1661774" cy="121920"/>
              <a:chOff x="5476240" y="314960"/>
              <a:chExt cx="1661774" cy="121920"/>
            </a:xfrm>
            <a:grpFill/>
          </p:grpSpPr>
          <p:sp>
            <p:nvSpPr>
              <p:cNvPr id="48" name="Овал 47">
                <a:extLst>
                  <a:ext uri="{FF2B5EF4-FFF2-40B4-BE49-F238E27FC236}">
                    <a16:creationId xmlns:a16="http://schemas.microsoft.com/office/drawing/2014/main" xmlns="" id="{F84273EB-D8F6-7944-875B-B524310CA44B}"/>
                  </a:ext>
                </a:extLst>
              </p:cNvPr>
              <p:cNvSpPr/>
              <p:nvPr/>
            </p:nvSpPr>
            <p:spPr>
              <a:xfrm>
                <a:off x="5476240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9" name="Овал 48">
                <a:extLst>
                  <a:ext uri="{FF2B5EF4-FFF2-40B4-BE49-F238E27FC236}">
                    <a16:creationId xmlns:a16="http://schemas.microsoft.com/office/drawing/2014/main" xmlns="" id="{C659F82A-E4D0-7046-BB00-8521773ED829}"/>
                  </a:ext>
                </a:extLst>
              </p:cNvPr>
              <p:cNvSpPr/>
              <p:nvPr/>
            </p:nvSpPr>
            <p:spPr>
              <a:xfrm>
                <a:off x="5784211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0" name="Овал 49">
                <a:extLst>
                  <a:ext uri="{FF2B5EF4-FFF2-40B4-BE49-F238E27FC236}">
                    <a16:creationId xmlns:a16="http://schemas.microsoft.com/office/drawing/2014/main" xmlns="" id="{B1EFD311-65BD-484A-9844-DC2F439AB9F3}"/>
                  </a:ext>
                </a:extLst>
              </p:cNvPr>
              <p:cNvSpPr/>
              <p:nvPr/>
            </p:nvSpPr>
            <p:spPr>
              <a:xfrm>
                <a:off x="6092182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xmlns="" id="{73D489D8-5B35-A148-A66C-B3C3347C4E6E}"/>
                  </a:ext>
                </a:extLst>
              </p:cNvPr>
              <p:cNvSpPr/>
              <p:nvPr/>
            </p:nvSpPr>
            <p:spPr>
              <a:xfrm>
                <a:off x="6400153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4" name="Овал 53">
                <a:extLst>
                  <a:ext uri="{FF2B5EF4-FFF2-40B4-BE49-F238E27FC236}">
                    <a16:creationId xmlns:a16="http://schemas.microsoft.com/office/drawing/2014/main" xmlns="" id="{EE997CE3-CE66-4B43-8884-C1EF2C4EB0F8}"/>
                  </a:ext>
                </a:extLst>
              </p:cNvPr>
              <p:cNvSpPr/>
              <p:nvPr/>
            </p:nvSpPr>
            <p:spPr>
              <a:xfrm>
                <a:off x="670812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55" name="Овал 54">
                <a:extLst>
                  <a:ext uri="{FF2B5EF4-FFF2-40B4-BE49-F238E27FC236}">
                    <a16:creationId xmlns:a16="http://schemas.microsoft.com/office/drawing/2014/main" xmlns="" id="{17B0C735-B586-7D40-A11A-330CCA034863}"/>
                  </a:ext>
                </a:extLst>
              </p:cNvPr>
              <p:cNvSpPr/>
              <p:nvPr/>
            </p:nvSpPr>
            <p:spPr>
              <a:xfrm>
                <a:off x="701609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xmlns="" id="{92393D06-12B0-E94D-AC16-DF5C16542AC4}"/>
                </a:ext>
              </a:extLst>
            </p:cNvPr>
            <p:cNvGrpSpPr/>
            <p:nvPr/>
          </p:nvGrpSpPr>
          <p:grpSpPr>
            <a:xfrm>
              <a:off x="5476240" y="1524782"/>
              <a:ext cx="1661774" cy="121920"/>
              <a:chOff x="5476240" y="314960"/>
              <a:chExt cx="1661774" cy="121920"/>
            </a:xfrm>
            <a:grpFill/>
          </p:grpSpPr>
          <p:sp>
            <p:nvSpPr>
              <p:cNvPr id="40" name="Овал 39">
                <a:extLst>
                  <a:ext uri="{FF2B5EF4-FFF2-40B4-BE49-F238E27FC236}">
                    <a16:creationId xmlns:a16="http://schemas.microsoft.com/office/drawing/2014/main" xmlns="" id="{1D87E7CE-E22F-DC44-952C-1B19681A5420}"/>
                  </a:ext>
                </a:extLst>
              </p:cNvPr>
              <p:cNvSpPr/>
              <p:nvPr/>
            </p:nvSpPr>
            <p:spPr>
              <a:xfrm>
                <a:off x="5476240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xmlns="" id="{2E4ACF87-727C-CB46-8534-DAFE2B72176B}"/>
                  </a:ext>
                </a:extLst>
              </p:cNvPr>
              <p:cNvSpPr/>
              <p:nvPr/>
            </p:nvSpPr>
            <p:spPr>
              <a:xfrm>
                <a:off x="5784211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xmlns="" id="{6E415BF3-FE2A-7442-8949-8718CFC9D954}"/>
                  </a:ext>
                </a:extLst>
              </p:cNvPr>
              <p:cNvSpPr/>
              <p:nvPr/>
            </p:nvSpPr>
            <p:spPr>
              <a:xfrm>
                <a:off x="6092182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xmlns="" id="{1BFE5030-CE30-C14C-8593-2D0D8C8C72B8}"/>
                  </a:ext>
                </a:extLst>
              </p:cNvPr>
              <p:cNvSpPr/>
              <p:nvPr/>
            </p:nvSpPr>
            <p:spPr>
              <a:xfrm>
                <a:off x="6400153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xmlns="" id="{4222382B-CCE5-D84F-8E11-AB59106A8A51}"/>
                  </a:ext>
                </a:extLst>
              </p:cNvPr>
              <p:cNvSpPr/>
              <p:nvPr/>
            </p:nvSpPr>
            <p:spPr>
              <a:xfrm>
                <a:off x="670812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xmlns="" id="{B0144FE8-77EE-7A42-BD76-46E2857DA472}"/>
                  </a:ext>
                </a:extLst>
              </p:cNvPr>
              <p:cNvSpPr/>
              <p:nvPr/>
            </p:nvSpPr>
            <p:spPr>
              <a:xfrm>
                <a:off x="7016094" y="314960"/>
                <a:ext cx="121920" cy="1219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latin typeface="Houschka Pro Medium" panose="02000603000000020003" pitchFamily="2" charset="0"/>
                </a:endParaRPr>
              </a:p>
            </p:txBody>
          </p:sp>
        </p:grpSp>
      </p:grp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xmlns="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pic>
        <p:nvPicPr>
          <p:cNvPr id="75" name="Рисунок 74">
            <a:extLst>
              <a:ext uri="{FF2B5EF4-FFF2-40B4-BE49-F238E27FC236}">
                <a16:creationId xmlns:a16="http://schemas.microsoft.com/office/drawing/2014/main" xmlns="" id="{44D853EF-EB7E-7E41-9895-CA5A8A82A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76" name="Группа 75">
            <a:extLst>
              <a:ext uri="{FF2B5EF4-FFF2-40B4-BE49-F238E27FC236}">
                <a16:creationId xmlns:a16="http://schemas.microsoft.com/office/drawing/2014/main" xmlns="" id="{585E25AB-7AFF-5A48-8EE4-FBBDAFF93D05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xmlns="" id="{5CAE849C-52FC-9442-AF23-B4C286D2264D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xmlns="" id="{67600133-A035-F546-B8F1-BBF33AA93F7C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8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79" name="Овал 78">
            <a:extLst>
              <a:ext uri="{FF2B5EF4-FFF2-40B4-BE49-F238E27FC236}">
                <a16:creationId xmlns:a16="http://schemas.microsoft.com/office/drawing/2014/main" xmlns="" id="{DF3C595B-80CA-F34F-A0DB-0C7B94B15AE9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xmlns="" id="{3C3DE1EE-F192-9348-A1D9-BDBBA04484F7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81" name="Овал 80">
            <a:extLst>
              <a:ext uri="{FF2B5EF4-FFF2-40B4-BE49-F238E27FC236}">
                <a16:creationId xmlns:a16="http://schemas.microsoft.com/office/drawing/2014/main" xmlns="" id="{57DCFE96-9DD0-BC48-AFC4-7EEDF5CA12EC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xmlns="" id="{0BD967DF-C66E-244F-A343-7D03A4862423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Прямая соединительная линия 131">
            <a:extLst>
              <a:ext uri="{FF2B5EF4-FFF2-40B4-BE49-F238E27FC236}">
                <a16:creationId xmlns="" xmlns:a16="http://schemas.microsoft.com/office/drawing/2014/main" id="{1F23C80E-9F6E-4137-959C-9FFB97AAED4F}"/>
              </a:ext>
            </a:extLst>
          </p:cNvPr>
          <p:cNvCxnSpPr>
            <a:stCxn id="100" idx="3"/>
          </p:cNvCxnSpPr>
          <p:nvPr/>
        </p:nvCxnSpPr>
        <p:spPr>
          <a:xfrm flipH="1">
            <a:off x="4547777" y="1328011"/>
            <a:ext cx="963787" cy="3587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="" xmlns:a16="http://schemas.microsoft.com/office/drawing/2014/main" id="{1DAC1E5D-E9F1-4D02-BDFA-6455051691EB}"/>
              </a:ext>
            </a:extLst>
          </p:cNvPr>
          <p:cNvCxnSpPr>
            <a:cxnSpLocks/>
          </p:cNvCxnSpPr>
          <p:nvPr/>
        </p:nvCxnSpPr>
        <p:spPr>
          <a:xfrm>
            <a:off x="4223585" y="1289885"/>
            <a:ext cx="52385" cy="351549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="" xmlns:a16="http://schemas.microsoft.com/office/drawing/2014/main" id="{DB512B97-1FCF-4C41-8873-31A0A82B09D8}"/>
              </a:ext>
            </a:extLst>
          </p:cNvPr>
          <p:cNvCxnSpPr>
            <a:cxnSpLocks/>
            <a:stCxn id="45" idx="5"/>
          </p:cNvCxnSpPr>
          <p:nvPr/>
        </p:nvCxnSpPr>
        <p:spPr>
          <a:xfrm>
            <a:off x="3859990" y="1476032"/>
            <a:ext cx="327865" cy="210679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Овал 109">
            <a:extLst>
              <a:ext uri="{FF2B5EF4-FFF2-40B4-BE49-F238E27FC236}">
                <a16:creationId xmlns="" xmlns:a16="http://schemas.microsoft.com/office/drawing/2014/main" id="{73C50163-3B34-4F66-A203-B154E47416A8}"/>
              </a:ext>
            </a:extLst>
          </p:cNvPr>
          <p:cNvSpPr/>
          <p:nvPr/>
        </p:nvSpPr>
        <p:spPr>
          <a:xfrm>
            <a:off x="3755800" y="1301418"/>
            <a:ext cx="1104232" cy="860278"/>
          </a:xfrm>
          <a:prstGeom prst="ellipse">
            <a:avLst/>
          </a:prstGeom>
          <a:noFill/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>
            <a:extLst>
              <a:ext uri="{FF2B5EF4-FFF2-40B4-BE49-F238E27FC236}">
                <a16:creationId xmlns="" xmlns:a16="http://schemas.microsoft.com/office/drawing/2014/main" id="{6D20F746-268D-447A-966D-3DF91D31172B}"/>
              </a:ext>
            </a:extLst>
          </p:cNvPr>
          <p:cNvSpPr/>
          <p:nvPr/>
        </p:nvSpPr>
        <p:spPr>
          <a:xfrm>
            <a:off x="2267744" y="830462"/>
            <a:ext cx="4085909" cy="3704554"/>
          </a:xfrm>
          <a:prstGeom prst="ellipse">
            <a:avLst/>
          </a:prstGeom>
          <a:noFill/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6" name="Прямая соединительная линия 65">
            <a:extLst>
              <a:ext uri="{FF2B5EF4-FFF2-40B4-BE49-F238E27FC236}">
                <a16:creationId xmlns="" xmlns:a16="http://schemas.microsoft.com/office/drawing/2014/main" id="{D35F5E17-475E-4CBB-83F1-07D93E6BE541}"/>
              </a:ext>
            </a:extLst>
          </p:cNvPr>
          <p:cNvCxnSpPr>
            <a:cxnSpLocks/>
            <a:stCxn id="52" idx="7"/>
          </p:cNvCxnSpPr>
          <p:nvPr/>
        </p:nvCxnSpPr>
        <p:spPr>
          <a:xfrm flipV="1">
            <a:off x="3832248" y="1791891"/>
            <a:ext cx="268547" cy="154320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="" xmlns:a16="http://schemas.microsoft.com/office/drawing/2014/main" id="{11F41CAE-1D2C-4182-B74A-F8AF98CAF97A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547777" y="1653049"/>
            <a:ext cx="302965" cy="56759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="" xmlns:a16="http://schemas.microsoft.com/office/drawing/2014/main" id="{2E47B3F6-0E6E-47A4-A7EE-A63BB261D01A}"/>
              </a:ext>
            </a:extLst>
          </p:cNvPr>
          <p:cNvCxnSpPr>
            <a:cxnSpLocks/>
            <a:stCxn id="2" idx="5"/>
            <a:endCxn id="50" idx="1"/>
          </p:cNvCxnSpPr>
          <p:nvPr/>
        </p:nvCxnSpPr>
        <p:spPr>
          <a:xfrm>
            <a:off x="4481647" y="1834479"/>
            <a:ext cx="155887" cy="247626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олилиния: фигура 9">
            <a:extLst>
              <a:ext uri="{FF2B5EF4-FFF2-40B4-BE49-F238E27FC236}">
                <a16:creationId xmlns="" xmlns:a16="http://schemas.microsoft.com/office/drawing/2014/main" id="{AFB58DDA-DC58-4672-874D-8E79DDFAA884}"/>
              </a:ext>
            </a:extLst>
          </p:cNvPr>
          <p:cNvSpPr/>
          <p:nvPr/>
        </p:nvSpPr>
        <p:spPr>
          <a:xfrm>
            <a:off x="3268746" y="1710549"/>
            <a:ext cx="805399" cy="738787"/>
          </a:xfrm>
          <a:custGeom>
            <a:avLst/>
            <a:gdLst>
              <a:gd name="connsiteX0" fmla="*/ 805399 w 805399"/>
              <a:gd name="connsiteY0" fmla="*/ 0 h 738787"/>
              <a:gd name="connsiteX1" fmla="*/ 193780 w 805399"/>
              <a:gd name="connsiteY1" fmla="*/ 254337 h 738787"/>
              <a:gd name="connsiteX2" fmla="*/ 0 w 805399"/>
              <a:gd name="connsiteY2" fmla="*/ 738787 h 73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5399" h="738787">
                <a:moveTo>
                  <a:pt x="805399" y="0"/>
                </a:moveTo>
                <a:cubicBezTo>
                  <a:pt x="566706" y="65603"/>
                  <a:pt x="328013" y="131206"/>
                  <a:pt x="193780" y="254337"/>
                </a:cubicBezTo>
                <a:cubicBezTo>
                  <a:pt x="59547" y="377468"/>
                  <a:pt x="29773" y="558127"/>
                  <a:pt x="0" y="7387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="" xmlns:a16="http://schemas.microsoft.com/office/drawing/2014/main" id="{643A1257-3455-48EC-9B22-77E83E4D8871}"/>
              </a:ext>
            </a:extLst>
          </p:cNvPr>
          <p:cNvSpPr/>
          <p:nvPr/>
        </p:nvSpPr>
        <p:spPr>
          <a:xfrm>
            <a:off x="4547777" y="1728716"/>
            <a:ext cx="817510" cy="732731"/>
          </a:xfrm>
          <a:custGeom>
            <a:avLst/>
            <a:gdLst>
              <a:gd name="connsiteX0" fmla="*/ 0 w 817510"/>
              <a:gd name="connsiteY0" fmla="*/ 0 h 732731"/>
              <a:gd name="connsiteX1" fmla="*/ 641897 w 817510"/>
              <a:gd name="connsiteY1" fmla="*/ 211947 h 732731"/>
              <a:gd name="connsiteX2" fmla="*/ 817510 w 817510"/>
              <a:gd name="connsiteY2" fmla="*/ 732731 h 73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7510" h="732731">
                <a:moveTo>
                  <a:pt x="0" y="0"/>
                </a:moveTo>
                <a:cubicBezTo>
                  <a:pt x="252822" y="44912"/>
                  <a:pt x="505645" y="89825"/>
                  <a:pt x="641897" y="211947"/>
                </a:cubicBezTo>
                <a:cubicBezTo>
                  <a:pt x="778149" y="334069"/>
                  <a:pt x="797829" y="533400"/>
                  <a:pt x="817510" y="7327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="" xmlns:a16="http://schemas.microsoft.com/office/drawing/2014/main" id="{9ABE5AC4-F50F-424D-A516-B86357574265}"/>
              </a:ext>
            </a:extLst>
          </p:cNvPr>
          <p:cNvSpPr/>
          <p:nvPr/>
        </p:nvSpPr>
        <p:spPr>
          <a:xfrm>
            <a:off x="3754490" y="3739185"/>
            <a:ext cx="1029457" cy="90851"/>
          </a:xfrm>
          <a:custGeom>
            <a:avLst/>
            <a:gdLst>
              <a:gd name="connsiteX0" fmla="*/ 0 w 1029457"/>
              <a:gd name="connsiteY0" fmla="*/ 0 h 90851"/>
              <a:gd name="connsiteX1" fmla="*/ 569229 w 1029457"/>
              <a:gd name="connsiteY1" fmla="*/ 90834 h 90851"/>
              <a:gd name="connsiteX2" fmla="*/ 1029457 w 1029457"/>
              <a:gd name="connsiteY2" fmla="*/ 6056 h 9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9457" h="90851">
                <a:moveTo>
                  <a:pt x="0" y="0"/>
                </a:moveTo>
                <a:cubicBezTo>
                  <a:pt x="198826" y="44912"/>
                  <a:pt x="397653" y="89825"/>
                  <a:pt x="569229" y="90834"/>
                </a:cubicBezTo>
                <a:cubicBezTo>
                  <a:pt x="740805" y="91843"/>
                  <a:pt x="885131" y="48949"/>
                  <a:pt x="1029457" y="60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67508DCD-445E-D143-8AC0-9BAD0D2494C9}"/>
              </a:ext>
            </a:extLst>
          </p:cNvPr>
          <p:cNvCxnSpPr>
            <a:cxnSpLocks/>
          </p:cNvCxnSpPr>
          <p:nvPr/>
        </p:nvCxnSpPr>
        <p:spPr>
          <a:xfrm>
            <a:off x="1018095" y="4803998"/>
            <a:ext cx="6922747" cy="0"/>
          </a:xfrm>
          <a:prstGeom prst="line">
            <a:avLst/>
          </a:prstGeom>
          <a:ln w="12700">
            <a:solidFill>
              <a:srgbClr val="A41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E7F9F47-8346-CF4D-8B76-3FEB12E6C494}"/>
              </a:ext>
            </a:extLst>
          </p:cNvPr>
          <p:cNvSpPr txBox="1"/>
          <p:nvPr/>
        </p:nvSpPr>
        <p:spPr>
          <a:xfrm>
            <a:off x="8028384" y="4712723"/>
            <a:ext cx="1059544" cy="182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60"/>
              </a:lnSpc>
            </a:pPr>
            <a:r>
              <a:rPr lang="ru-RU" sz="675" dirty="0">
                <a:solidFill>
                  <a:srgbClr val="6A6A6A"/>
                </a:solidFill>
                <a:latin typeface="Houschka Pro Medium" panose="02000603000000020003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Санкт-Петербург, 2020</a:t>
            </a:r>
          </a:p>
        </p:txBody>
      </p:sp>
      <p:sp>
        <p:nvSpPr>
          <p:cNvPr id="37" name="Заголовок 1">
            <a:extLst>
              <a:ext uri="{FF2B5EF4-FFF2-40B4-BE49-F238E27FC236}">
                <a16:creationId xmlns="" xmlns:a16="http://schemas.microsoft.com/office/drawing/2014/main" id="{4D0D4193-31E5-E44F-8213-2CB5EBED438F}"/>
              </a:ext>
            </a:extLst>
          </p:cNvPr>
          <p:cNvSpPr>
            <a:spLocks/>
          </p:cNvSpPr>
          <p:nvPr/>
        </p:nvSpPr>
        <p:spPr bwMode="auto">
          <a:xfrm>
            <a:off x="251520" y="866110"/>
            <a:ext cx="2538829" cy="61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80000"/>
              </a:lnSpc>
            </a:pPr>
            <a:r>
              <a:rPr lang="ru-RU" altLang="ru-RU" sz="2100" b="1" dirty="0">
                <a:gradFill flip="none" rotWithShape="1">
                  <a:gsLst>
                    <a:gs pos="0">
                      <a:srgbClr val="960C37"/>
                    </a:gs>
                    <a:gs pos="99000">
                      <a:srgbClr val="310297"/>
                    </a:gs>
                  </a:gsLst>
                  <a:lin ang="0" scaled="1"/>
                  <a:tileRect/>
                </a:gradFill>
                <a:latin typeface="Houschka Pro" panose="02000603000000020003" pitchFamily="2" charset="0"/>
              </a:rPr>
              <a:t>СЕТЬ МНМЦ 2020</a:t>
            </a:r>
            <a:endParaRPr lang="en-GB" altLang="ru-RU" sz="2100" b="1" dirty="0">
              <a:gradFill flip="none" rotWithShape="1">
                <a:gsLst>
                  <a:gs pos="0">
                    <a:srgbClr val="960C37"/>
                  </a:gs>
                  <a:gs pos="99000">
                    <a:srgbClr val="310297"/>
                  </a:gs>
                </a:gsLst>
                <a:lin ang="0" scaled="1"/>
                <a:tileRect/>
              </a:gradFill>
              <a:latin typeface="Houschka Pro" panose="02000603000000020003" pitchFamily="2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3E6F646F-5B97-5244-90B7-2AA47F0BC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" r="-7711" b="-5392"/>
          <a:stretch/>
        </p:blipFill>
        <p:spPr>
          <a:xfrm>
            <a:off x="332184" y="154017"/>
            <a:ext cx="1130443" cy="442454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42CB0034-7F83-5D42-84E2-8D3A3681655F}"/>
              </a:ext>
            </a:extLst>
          </p:cNvPr>
          <p:cNvGrpSpPr/>
          <p:nvPr/>
        </p:nvGrpSpPr>
        <p:grpSpPr>
          <a:xfrm>
            <a:off x="537873" y="4704262"/>
            <a:ext cx="261832" cy="178570"/>
            <a:chOff x="11086656" y="6325230"/>
            <a:chExt cx="349109" cy="238093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A8CF4A49-3FB4-674D-A76E-0708A3A1E317}"/>
                </a:ext>
              </a:extLst>
            </p:cNvPr>
            <p:cNvSpPr/>
            <p:nvPr/>
          </p:nvSpPr>
          <p:spPr>
            <a:xfrm>
              <a:off x="11153354" y="6325230"/>
              <a:ext cx="211596" cy="211596"/>
            </a:xfrm>
            <a:prstGeom prst="ellipse">
              <a:avLst/>
            </a:prstGeom>
            <a:noFill/>
            <a:ln w="6350">
              <a:solidFill>
                <a:srgbClr val="A41B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="" xmlns:a16="http://schemas.microsoft.com/office/drawing/2014/main" id="{5E42B7B3-B5EC-E143-86D0-7B2261A108D8}"/>
                </a:ext>
              </a:extLst>
            </p:cNvPr>
            <p:cNvSpPr/>
            <p:nvPr/>
          </p:nvSpPr>
          <p:spPr>
            <a:xfrm>
              <a:off x="11086656" y="6332491"/>
              <a:ext cx="34910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525" cap="all" dirty="0">
                  <a:solidFill>
                    <a:srgbClr val="A41B00"/>
                  </a:solidFill>
                  <a:latin typeface="Houschka Pro Light" panose="02000503030000020003" pitchFamily="2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9</a:t>
              </a:r>
              <a:endParaRPr lang="ru-RU" sz="525" dirty="0">
                <a:solidFill>
                  <a:srgbClr val="A41B00"/>
                </a:solidFill>
                <a:latin typeface="Houschka Pro Light" panose="02000503030000020003" pitchFamily="2" charset="0"/>
              </a:endParaRPr>
            </a:p>
          </p:txBody>
        </p:sp>
      </p:grpSp>
      <p:sp>
        <p:nvSpPr>
          <p:cNvPr id="24" name="Овал 23">
            <a:extLst>
              <a:ext uri="{FF2B5EF4-FFF2-40B4-BE49-F238E27FC236}">
                <a16:creationId xmlns="" xmlns:a16="http://schemas.microsoft.com/office/drawing/2014/main" id="{911ECE81-EFA6-9941-9E04-9222D41BA43E}"/>
              </a:ext>
            </a:extLst>
          </p:cNvPr>
          <p:cNvSpPr/>
          <p:nvPr/>
        </p:nvSpPr>
        <p:spPr>
          <a:xfrm>
            <a:off x="395536" y="4704265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0E4F88A7-23AC-8C41-AE90-53D0603B4AD4}"/>
              </a:ext>
            </a:extLst>
          </p:cNvPr>
          <p:cNvSpPr/>
          <p:nvPr/>
        </p:nvSpPr>
        <p:spPr>
          <a:xfrm rot="10800000">
            <a:off x="379470" y="4669315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A4242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A42420"/>
              </a:solidFill>
              <a:latin typeface="Exo 2 Thin" pitchFamily="2" charset="0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="" xmlns:a16="http://schemas.microsoft.com/office/drawing/2014/main" id="{3DEB2B8B-B084-9645-BD89-70D34D896ABD}"/>
              </a:ext>
            </a:extLst>
          </p:cNvPr>
          <p:cNvSpPr/>
          <p:nvPr/>
        </p:nvSpPr>
        <p:spPr>
          <a:xfrm>
            <a:off x="784248" y="4710199"/>
            <a:ext cx="158697" cy="158697"/>
          </a:xfrm>
          <a:prstGeom prst="ellipse">
            <a:avLst/>
          </a:prstGeom>
          <a:noFill/>
          <a:ln w="6350">
            <a:solidFill>
              <a:srgbClr val="A4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B27B01F4-EB24-6B4C-8BB9-3EF50E534D5E}"/>
              </a:ext>
            </a:extLst>
          </p:cNvPr>
          <p:cNvSpPr/>
          <p:nvPr/>
        </p:nvSpPr>
        <p:spPr>
          <a:xfrm>
            <a:off x="781435" y="4656652"/>
            <a:ext cx="18683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cap="all" dirty="0">
                <a:solidFill>
                  <a:srgbClr val="C00000"/>
                </a:solidFill>
                <a:latin typeface="Exo 2 Thin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  <a:endParaRPr lang="ru-RU" sz="1050" dirty="0">
              <a:solidFill>
                <a:srgbClr val="C00000"/>
              </a:solidFill>
              <a:latin typeface="Exo 2 Thin" pitchFamily="2" charset="0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="" xmlns:a16="http://schemas.microsoft.com/office/drawing/2014/main" id="{BEDFCD63-67D6-4655-8A32-5A9B941CABFC}"/>
              </a:ext>
            </a:extLst>
          </p:cNvPr>
          <p:cNvSpPr/>
          <p:nvPr/>
        </p:nvSpPr>
        <p:spPr>
          <a:xfrm>
            <a:off x="4070660" y="1586223"/>
            <a:ext cx="481501" cy="290850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A7887A0-6CA2-4513-B548-9C50735A6520}"/>
              </a:ext>
            </a:extLst>
          </p:cNvPr>
          <p:cNvSpPr txBox="1"/>
          <p:nvPr/>
        </p:nvSpPr>
        <p:spPr>
          <a:xfrm flipH="1">
            <a:off x="4068603" y="1631620"/>
            <a:ext cx="4895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" dirty="0">
                <a:solidFill>
                  <a:schemeClr val="bg1"/>
                </a:solidFill>
              </a:rPr>
              <a:t>СПбГУ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="" xmlns:a16="http://schemas.microsoft.com/office/drawing/2014/main" id="{069C3906-780F-46A9-AA42-27FFF0669770}"/>
              </a:ext>
            </a:extLst>
          </p:cNvPr>
          <p:cNvSpPr/>
          <p:nvPr/>
        </p:nvSpPr>
        <p:spPr>
          <a:xfrm>
            <a:off x="4741911" y="3520278"/>
            <a:ext cx="481501" cy="290850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="" xmlns:a16="http://schemas.microsoft.com/office/drawing/2014/main" id="{08DD314B-47D0-40AC-84CC-7A8F40836B6B}"/>
              </a:ext>
            </a:extLst>
          </p:cNvPr>
          <p:cNvSpPr/>
          <p:nvPr/>
        </p:nvSpPr>
        <p:spPr>
          <a:xfrm>
            <a:off x="3332031" y="3520278"/>
            <a:ext cx="481501" cy="290850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="" xmlns:a16="http://schemas.microsoft.com/office/drawing/2014/main" id="{94E00D47-07E2-4F5A-8E30-12CAA240D5CC}"/>
              </a:ext>
            </a:extLst>
          </p:cNvPr>
          <p:cNvSpPr/>
          <p:nvPr/>
        </p:nvSpPr>
        <p:spPr>
          <a:xfrm>
            <a:off x="5132231" y="2441062"/>
            <a:ext cx="481501" cy="290850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1E691FD1-A230-4B47-87AF-E6F9A3EB8107}"/>
              </a:ext>
            </a:extLst>
          </p:cNvPr>
          <p:cNvSpPr/>
          <p:nvPr/>
        </p:nvSpPr>
        <p:spPr>
          <a:xfrm>
            <a:off x="3043999" y="2441062"/>
            <a:ext cx="481501" cy="290850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5B08AD3-54DE-484E-A270-F974839C80B7}"/>
              </a:ext>
            </a:extLst>
          </p:cNvPr>
          <p:cNvSpPr txBox="1"/>
          <p:nvPr/>
        </p:nvSpPr>
        <p:spPr>
          <a:xfrm flipH="1">
            <a:off x="4796825" y="3562742"/>
            <a:ext cx="556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 err="1">
                <a:solidFill>
                  <a:schemeClr val="bg1"/>
                </a:solidFill>
              </a:rPr>
              <a:t>УрФУ</a:t>
            </a:r>
            <a:endParaRPr lang="ru-RU" sz="700" dirty="0">
              <a:solidFill>
                <a:schemeClr val="bg1"/>
              </a:solidFill>
            </a:endParaRPr>
          </a:p>
        </p:txBody>
      </p:sp>
      <p:sp>
        <p:nvSpPr>
          <p:cNvPr id="39" name="Овал 38">
            <a:extLst>
              <a:ext uri="{FF2B5EF4-FFF2-40B4-BE49-F238E27FC236}">
                <a16:creationId xmlns="" xmlns:a16="http://schemas.microsoft.com/office/drawing/2014/main" id="{775E4855-3E9B-49E9-9E8A-AB6414AD3CEA}"/>
              </a:ext>
            </a:extLst>
          </p:cNvPr>
          <p:cNvSpPr/>
          <p:nvPr/>
        </p:nvSpPr>
        <p:spPr>
          <a:xfrm>
            <a:off x="4850742" y="1587587"/>
            <a:ext cx="130924" cy="13092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="" xmlns:a16="http://schemas.microsoft.com/office/drawing/2014/main" id="{275666B7-38E5-4F16-B9D3-FBDF9B66A9B6}"/>
              </a:ext>
            </a:extLst>
          </p:cNvPr>
          <p:cNvSpPr/>
          <p:nvPr/>
        </p:nvSpPr>
        <p:spPr>
          <a:xfrm>
            <a:off x="3255598" y="2733951"/>
            <a:ext cx="268778" cy="787231"/>
          </a:xfrm>
          <a:custGeom>
            <a:avLst/>
            <a:gdLst>
              <a:gd name="connsiteX0" fmla="*/ 2330 w 268778"/>
              <a:gd name="connsiteY0" fmla="*/ 0 h 787231"/>
              <a:gd name="connsiteX1" fmla="*/ 38664 w 268778"/>
              <a:gd name="connsiteY1" fmla="*/ 442060 h 787231"/>
              <a:gd name="connsiteX2" fmla="*/ 268778 w 268778"/>
              <a:gd name="connsiteY2" fmla="*/ 787231 h 78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778" h="787231">
                <a:moveTo>
                  <a:pt x="2330" y="0"/>
                </a:moveTo>
                <a:cubicBezTo>
                  <a:pt x="-1707" y="155427"/>
                  <a:pt x="-5744" y="310855"/>
                  <a:pt x="38664" y="442060"/>
                </a:cubicBezTo>
                <a:cubicBezTo>
                  <a:pt x="83072" y="573265"/>
                  <a:pt x="175925" y="680248"/>
                  <a:pt x="268778" y="7872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="" xmlns:a16="http://schemas.microsoft.com/office/drawing/2014/main" id="{D71C6129-0651-44C0-A8B3-DFC27D361686}"/>
              </a:ext>
            </a:extLst>
          </p:cNvPr>
          <p:cNvSpPr/>
          <p:nvPr/>
        </p:nvSpPr>
        <p:spPr>
          <a:xfrm>
            <a:off x="5129118" y="2733951"/>
            <a:ext cx="243105" cy="823565"/>
          </a:xfrm>
          <a:custGeom>
            <a:avLst/>
            <a:gdLst>
              <a:gd name="connsiteX0" fmla="*/ 242225 w 243105"/>
              <a:gd name="connsiteY0" fmla="*/ 0 h 823565"/>
              <a:gd name="connsiteX1" fmla="*/ 205891 w 243105"/>
              <a:gd name="connsiteY1" fmla="*/ 508672 h 823565"/>
              <a:gd name="connsiteX2" fmla="*/ 0 w 243105"/>
              <a:gd name="connsiteY2" fmla="*/ 823565 h 82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3105" h="823565">
                <a:moveTo>
                  <a:pt x="242225" y="0"/>
                </a:moveTo>
                <a:cubicBezTo>
                  <a:pt x="244243" y="185705"/>
                  <a:pt x="246262" y="371411"/>
                  <a:pt x="205891" y="508672"/>
                </a:cubicBezTo>
                <a:cubicBezTo>
                  <a:pt x="165520" y="645933"/>
                  <a:pt x="82760" y="734749"/>
                  <a:pt x="0" y="82356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="" xmlns:a16="http://schemas.microsoft.com/office/drawing/2014/main" id="{7B798E20-E81A-4A5C-B308-CAB36AFABF09}"/>
              </a:ext>
            </a:extLst>
          </p:cNvPr>
          <p:cNvSpPr/>
          <p:nvPr/>
        </p:nvSpPr>
        <p:spPr>
          <a:xfrm>
            <a:off x="3748239" y="1364281"/>
            <a:ext cx="130924" cy="13092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="" xmlns:a16="http://schemas.microsoft.com/office/drawing/2014/main" id="{A54E0453-94A2-4573-928B-6E8219D65614}"/>
              </a:ext>
            </a:extLst>
          </p:cNvPr>
          <p:cNvSpPr/>
          <p:nvPr/>
        </p:nvSpPr>
        <p:spPr>
          <a:xfrm>
            <a:off x="4139952" y="1167304"/>
            <a:ext cx="130924" cy="13092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="" xmlns:a16="http://schemas.microsoft.com/office/drawing/2014/main" id="{B799AA76-463D-4FA2-B2AF-382BAA6FE462}"/>
              </a:ext>
            </a:extLst>
          </p:cNvPr>
          <p:cNvSpPr/>
          <p:nvPr/>
        </p:nvSpPr>
        <p:spPr>
          <a:xfrm>
            <a:off x="4627321" y="1274547"/>
            <a:ext cx="130924" cy="13092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="" xmlns:a16="http://schemas.microsoft.com/office/drawing/2014/main" id="{AA009ED8-7B1A-4596-A686-FEC05B3C8576}"/>
              </a:ext>
            </a:extLst>
          </p:cNvPr>
          <p:cNvSpPr/>
          <p:nvPr/>
        </p:nvSpPr>
        <p:spPr>
          <a:xfrm>
            <a:off x="4618361" y="2062932"/>
            <a:ext cx="130924" cy="13092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="" xmlns:a16="http://schemas.microsoft.com/office/drawing/2014/main" id="{8658FBAE-80B7-4553-947B-1A90A855E03D}"/>
              </a:ext>
            </a:extLst>
          </p:cNvPr>
          <p:cNvSpPr/>
          <p:nvPr/>
        </p:nvSpPr>
        <p:spPr>
          <a:xfrm>
            <a:off x="4172731" y="2160163"/>
            <a:ext cx="130924" cy="13092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="" xmlns:a16="http://schemas.microsoft.com/office/drawing/2014/main" id="{82B0E20B-6F04-4A92-80E4-D7474753F3B4}"/>
              </a:ext>
            </a:extLst>
          </p:cNvPr>
          <p:cNvCxnSpPr>
            <a:cxnSpLocks/>
            <a:stCxn id="47" idx="3"/>
            <a:endCxn id="2" idx="7"/>
          </p:cNvCxnSpPr>
          <p:nvPr/>
        </p:nvCxnSpPr>
        <p:spPr>
          <a:xfrm flipH="1">
            <a:off x="4481647" y="1386298"/>
            <a:ext cx="164847" cy="242519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="" xmlns:a16="http://schemas.microsoft.com/office/drawing/2014/main" id="{7954B500-74B8-4E8A-9133-526ED7C27946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4238193" y="1871427"/>
            <a:ext cx="42452" cy="288736"/>
          </a:xfrm>
          <a:prstGeom prst="line">
            <a:avLst/>
          </a:prstGeom>
          <a:ln>
            <a:solidFill>
              <a:srgbClr val="C2C7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вал 51">
            <a:extLst>
              <a:ext uri="{FF2B5EF4-FFF2-40B4-BE49-F238E27FC236}">
                <a16:creationId xmlns="" xmlns:a16="http://schemas.microsoft.com/office/drawing/2014/main" id="{5474AA94-3136-490A-B3ED-61CC95B8F96F}"/>
              </a:ext>
            </a:extLst>
          </p:cNvPr>
          <p:cNvSpPr/>
          <p:nvPr/>
        </p:nvSpPr>
        <p:spPr>
          <a:xfrm>
            <a:off x="3720497" y="1927038"/>
            <a:ext cx="130924" cy="13092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5" name="Овал 94">
            <a:extLst>
              <a:ext uri="{FF2B5EF4-FFF2-40B4-BE49-F238E27FC236}">
                <a16:creationId xmlns="" xmlns:a16="http://schemas.microsoft.com/office/drawing/2014/main" id="{64DB0107-1D68-4098-95F7-58D51AEAF47D}"/>
              </a:ext>
            </a:extLst>
          </p:cNvPr>
          <p:cNvSpPr/>
          <p:nvPr/>
        </p:nvSpPr>
        <p:spPr>
          <a:xfrm>
            <a:off x="3013648" y="152250"/>
            <a:ext cx="130924" cy="130924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6EC3C84A-F8B6-42DF-9FA5-F6BF6D5DC4D8}"/>
              </a:ext>
            </a:extLst>
          </p:cNvPr>
          <p:cNvSpPr txBox="1"/>
          <p:nvPr/>
        </p:nvSpPr>
        <p:spPr>
          <a:xfrm>
            <a:off x="3096200" y="128718"/>
            <a:ext cx="1440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Академический партнер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="" xmlns:a16="http://schemas.microsoft.com/office/drawing/2014/main" id="{5863E978-A32F-4A44-9EE7-B1C75C322CA2}"/>
              </a:ext>
            </a:extLst>
          </p:cNvPr>
          <p:cNvSpPr/>
          <p:nvPr/>
        </p:nvSpPr>
        <p:spPr>
          <a:xfrm>
            <a:off x="3020194" y="328773"/>
            <a:ext cx="130924" cy="130924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2517207E-28A2-4481-B55F-8E0F4F3D84FF}"/>
              </a:ext>
            </a:extLst>
          </p:cNvPr>
          <p:cNvSpPr txBox="1"/>
          <p:nvPr/>
        </p:nvSpPr>
        <p:spPr>
          <a:xfrm>
            <a:off x="3092082" y="273269"/>
            <a:ext cx="1440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Корпоративный партнер</a:t>
            </a:r>
          </a:p>
        </p:txBody>
      </p:sp>
      <p:sp>
        <p:nvSpPr>
          <p:cNvPr id="99" name="Овал 98">
            <a:extLst>
              <a:ext uri="{FF2B5EF4-FFF2-40B4-BE49-F238E27FC236}">
                <a16:creationId xmlns="" xmlns:a16="http://schemas.microsoft.com/office/drawing/2014/main" id="{66375633-98A9-4A04-979E-8EB63E4253AF}"/>
              </a:ext>
            </a:extLst>
          </p:cNvPr>
          <p:cNvSpPr/>
          <p:nvPr/>
        </p:nvSpPr>
        <p:spPr>
          <a:xfrm>
            <a:off x="4187018" y="745896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0" name="Овал 99">
            <a:extLst>
              <a:ext uri="{FF2B5EF4-FFF2-40B4-BE49-F238E27FC236}">
                <a16:creationId xmlns="" xmlns:a16="http://schemas.microsoft.com/office/drawing/2014/main" id="{AB621FC1-2CF0-472F-BB3E-D0093ED35DD0}"/>
              </a:ext>
            </a:extLst>
          </p:cNvPr>
          <p:cNvSpPr/>
          <p:nvPr/>
        </p:nvSpPr>
        <p:spPr>
          <a:xfrm>
            <a:off x="5476275" y="1145288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01" name="Овал 100">
            <a:extLst>
              <a:ext uri="{FF2B5EF4-FFF2-40B4-BE49-F238E27FC236}">
                <a16:creationId xmlns="" xmlns:a16="http://schemas.microsoft.com/office/drawing/2014/main" id="{E3F772A9-A711-4961-8886-BED2C40A4DA4}"/>
              </a:ext>
            </a:extLst>
          </p:cNvPr>
          <p:cNvSpPr/>
          <p:nvPr/>
        </p:nvSpPr>
        <p:spPr>
          <a:xfrm>
            <a:off x="6134381" y="2004526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02" name="Овал 101">
            <a:extLst>
              <a:ext uri="{FF2B5EF4-FFF2-40B4-BE49-F238E27FC236}">
                <a16:creationId xmlns="" xmlns:a16="http://schemas.microsoft.com/office/drawing/2014/main" id="{B7D6EA45-E495-4506-8A07-72203735BC55}"/>
              </a:ext>
            </a:extLst>
          </p:cNvPr>
          <p:cNvSpPr/>
          <p:nvPr/>
        </p:nvSpPr>
        <p:spPr>
          <a:xfrm>
            <a:off x="6134381" y="3179430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3" name="Овал 102">
            <a:extLst>
              <a:ext uri="{FF2B5EF4-FFF2-40B4-BE49-F238E27FC236}">
                <a16:creationId xmlns="" xmlns:a16="http://schemas.microsoft.com/office/drawing/2014/main" id="{B8F6F33C-2E62-4095-B113-65C1CB79BF39}"/>
              </a:ext>
            </a:extLst>
          </p:cNvPr>
          <p:cNvSpPr/>
          <p:nvPr/>
        </p:nvSpPr>
        <p:spPr>
          <a:xfrm>
            <a:off x="4152193" y="4405509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4" name="Овал 103">
            <a:extLst>
              <a:ext uri="{FF2B5EF4-FFF2-40B4-BE49-F238E27FC236}">
                <a16:creationId xmlns="" xmlns:a16="http://schemas.microsoft.com/office/drawing/2014/main" id="{C318C4A5-D99F-48DB-A1CA-16663EF85A02}"/>
              </a:ext>
            </a:extLst>
          </p:cNvPr>
          <p:cNvSpPr/>
          <p:nvPr/>
        </p:nvSpPr>
        <p:spPr>
          <a:xfrm>
            <a:off x="5492731" y="4004172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6" name="Овал 105">
            <a:extLst>
              <a:ext uri="{FF2B5EF4-FFF2-40B4-BE49-F238E27FC236}">
                <a16:creationId xmlns="" xmlns:a16="http://schemas.microsoft.com/office/drawing/2014/main" id="{E4AB649B-0A5D-41E5-A146-34E14DE29649}"/>
              </a:ext>
            </a:extLst>
          </p:cNvPr>
          <p:cNvSpPr/>
          <p:nvPr/>
        </p:nvSpPr>
        <p:spPr>
          <a:xfrm>
            <a:off x="3080901" y="4111208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7" name="Овал 106">
            <a:extLst>
              <a:ext uri="{FF2B5EF4-FFF2-40B4-BE49-F238E27FC236}">
                <a16:creationId xmlns="" xmlns:a16="http://schemas.microsoft.com/office/drawing/2014/main" id="{E06BB5AB-3C78-44A9-BB93-558DDC88ACCD}"/>
              </a:ext>
            </a:extLst>
          </p:cNvPr>
          <p:cNvSpPr/>
          <p:nvPr/>
        </p:nvSpPr>
        <p:spPr>
          <a:xfrm>
            <a:off x="2301695" y="3286466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8" name="Овал 107">
            <a:extLst>
              <a:ext uri="{FF2B5EF4-FFF2-40B4-BE49-F238E27FC236}">
                <a16:creationId xmlns="" xmlns:a16="http://schemas.microsoft.com/office/drawing/2014/main" id="{5C3357A4-23ED-437B-9AD4-590F44883240}"/>
              </a:ext>
            </a:extLst>
          </p:cNvPr>
          <p:cNvSpPr/>
          <p:nvPr/>
        </p:nvSpPr>
        <p:spPr>
          <a:xfrm>
            <a:off x="2217145" y="2087009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09" name="Овал 108">
            <a:extLst>
              <a:ext uri="{FF2B5EF4-FFF2-40B4-BE49-F238E27FC236}">
                <a16:creationId xmlns="" xmlns:a16="http://schemas.microsoft.com/office/drawing/2014/main" id="{90C28B23-E81B-4F21-928F-18ACA18964D7}"/>
              </a:ext>
            </a:extLst>
          </p:cNvPr>
          <p:cNvSpPr/>
          <p:nvPr/>
        </p:nvSpPr>
        <p:spPr>
          <a:xfrm>
            <a:off x="2873434" y="1145288"/>
            <a:ext cx="240966" cy="214073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cxnSp>
        <p:nvCxnSpPr>
          <p:cNvPr id="128" name="Прямая соединительная линия 127">
            <a:extLst>
              <a:ext uri="{FF2B5EF4-FFF2-40B4-BE49-F238E27FC236}">
                <a16:creationId xmlns="" xmlns:a16="http://schemas.microsoft.com/office/drawing/2014/main" id="{D9AB70E6-E945-4D98-981F-19D140549532}"/>
              </a:ext>
            </a:extLst>
          </p:cNvPr>
          <p:cNvCxnSpPr>
            <a:stCxn id="99" idx="4"/>
            <a:endCxn id="2" idx="0"/>
          </p:cNvCxnSpPr>
          <p:nvPr/>
        </p:nvCxnSpPr>
        <p:spPr>
          <a:xfrm>
            <a:off x="4307501" y="959969"/>
            <a:ext cx="3910" cy="62625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>
            <a:extLst>
              <a:ext uri="{FF2B5EF4-FFF2-40B4-BE49-F238E27FC236}">
                <a16:creationId xmlns="" xmlns:a16="http://schemas.microsoft.com/office/drawing/2014/main" id="{B9EE65DA-EF64-4122-BB7A-7679BD7DAA1B}"/>
              </a:ext>
            </a:extLst>
          </p:cNvPr>
          <p:cNvCxnSpPr>
            <a:stCxn id="109" idx="5"/>
            <a:endCxn id="10" idx="0"/>
          </p:cNvCxnSpPr>
          <p:nvPr/>
        </p:nvCxnSpPr>
        <p:spPr>
          <a:xfrm>
            <a:off x="3079111" y="1328011"/>
            <a:ext cx="995034" cy="38253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7" name="Овал 136">
            <a:extLst>
              <a:ext uri="{FF2B5EF4-FFF2-40B4-BE49-F238E27FC236}">
                <a16:creationId xmlns="" xmlns:a16="http://schemas.microsoft.com/office/drawing/2014/main" id="{3F653CB3-41B7-408E-9601-54E0DC11BE8C}"/>
              </a:ext>
            </a:extLst>
          </p:cNvPr>
          <p:cNvSpPr/>
          <p:nvPr/>
        </p:nvSpPr>
        <p:spPr>
          <a:xfrm>
            <a:off x="407906" y="1773215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Овал 137">
            <a:extLst>
              <a:ext uri="{FF2B5EF4-FFF2-40B4-BE49-F238E27FC236}">
                <a16:creationId xmlns="" xmlns:a16="http://schemas.microsoft.com/office/drawing/2014/main" id="{C21FAB3B-CDD9-42AC-99AF-4DCE4CE6A920}"/>
              </a:ext>
            </a:extLst>
          </p:cNvPr>
          <p:cNvSpPr/>
          <p:nvPr/>
        </p:nvSpPr>
        <p:spPr>
          <a:xfrm>
            <a:off x="531870" y="2304216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>
            <a:extLst>
              <a:ext uri="{FF2B5EF4-FFF2-40B4-BE49-F238E27FC236}">
                <a16:creationId xmlns="" xmlns:a16="http://schemas.microsoft.com/office/drawing/2014/main" id="{AB92F2DA-8479-458C-B918-4BEB63D106AE}"/>
              </a:ext>
            </a:extLst>
          </p:cNvPr>
          <p:cNvSpPr/>
          <p:nvPr/>
        </p:nvSpPr>
        <p:spPr>
          <a:xfrm>
            <a:off x="1652651" y="1841041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Овал 139">
            <a:extLst>
              <a:ext uri="{FF2B5EF4-FFF2-40B4-BE49-F238E27FC236}">
                <a16:creationId xmlns="" xmlns:a16="http://schemas.microsoft.com/office/drawing/2014/main" id="{87E63A18-79D9-4BDC-B21C-AAACBD8403A2}"/>
              </a:ext>
            </a:extLst>
          </p:cNvPr>
          <p:cNvSpPr/>
          <p:nvPr/>
        </p:nvSpPr>
        <p:spPr>
          <a:xfrm>
            <a:off x="1180431" y="2515024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Овал 140">
            <a:extLst>
              <a:ext uri="{FF2B5EF4-FFF2-40B4-BE49-F238E27FC236}">
                <a16:creationId xmlns="" xmlns:a16="http://schemas.microsoft.com/office/drawing/2014/main" id="{D7188837-01AE-4DAD-8AA6-E38947FE434F}"/>
              </a:ext>
            </a:extLst>
          </p:cNvPr>
          <p:cNvSpPr/>
          <p:nvPr/>
        </p:nvSpPr>
        <p:spPr>
          <a:xfrm>
            <a:off x="1244405" y="3025225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>
            <a:extLst>
              <a:ext uri="{FF2B5EF4-FFF2-40B4-BE49-F238E27FC236}">
                <a16:creationId xmlns="" xmlns:a16="http://schemas.microsoft.com/office/drawing/2014/main" id="{E7468669-DF5A-4E77-A461-7711C54B3ABC}"/>
              </a:ext>
            </a:extLst>
          </p:cNvPr>
          <p:cNvSpPr/>
          <p:nvPr/>
        </p:nvSpPr>
        <p:spPr>
          <a:xfrm>
            <a:off x="407906" y="3116691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Овал 142">
            <a:extLst>
              <a:ext uri="{FF2B5EF4-FFF2-40B4-BE49-F238E27FC236}">
                <a16:creationId xmlns="" xmlns:a16="http://schemas.microsoft.com/office/drawing/2014/main" id="{3EB2B909-F961-4A8F-925F-9D7B20B6415F}"/>
              </a:ext>
            </a:extLst>
          </p:cNvPr>
          <p:cNvSpPr/>
          <p:nvPr/>
        </p:nvSpPr>
        <p:spPr>
          <a:xfrm>
            <a:off x="1570449" y="3779265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Овал 143">
            <a:extLst>
              <a:ext uri="{FF2B5EF4-FFF2-40B4-BE49-F238E27FC236}">
                <a16:creationId xmlns="" xmlns:a16="http://schemas.microsoft.com/office/drawing/2014/main" id="{97E145B5-30B3-4BCE-9BE5-DAAC983E53A0}"/>
              </a:ext>
            </a:extLst>
          </p:cNvPr>
          <p:cNvSpPr/>
          <p:nvPr/>
        </p:nvSpPr>
        <p:spPr>
          <a:xfrm>
            <a:off x="1022999" y="1940573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Овал 144">
            <a:extLst>
              <a:ext uri="{FF2B5EF4-FFF2-40B4-BE49-F238E27FC236}">
                <a16:creationId xmlns="" xmlns:a16="http://schemas.microsoft.com/office/drawing/2014/main" id="{1EE2AFF2-EED4-4C5E-92DF-29F2119D1D21}"/>
              </a:ext>
            </a:extLst>
          </p:cNvPr>
          <p:cNvSpPr/>
          <p:nvPr/>
        </p:nvSpPr>
        <p:spPr>
          <a:xfrm>
            <a:off x="705193" y="3595129"/>
            <a:ext cx="158403" cy="160637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5" name="Группа 154">
            <a:extLst>
              <a:ext uri="{FF2B5EF4-FFF2-40B4-BE49-F238E27FC236}">
                <a16:creationId xmlns="" xmlns:a16="http://schemas.microsoft.com/office/drawing/2014/main" id="{8AF94138-5058-46F8-A393-B33C299C8A86}"/>
              </a:ext>
            </a:extLst>
          </p:cNvPr>
          <p:cNvGrpSpPr/>
          <p:nvPr/>
        </p:nvGrpSpPr>
        <p:grpSpPr>
          <a:xfrm flipH="1">
            <a:off x="7170834" y="1767392"/>
            <a:ext cx="1414246" cy="2166687"/>
            <a:chOff x="7139387" y="1607524"/>
            <a:chExt cx="1403148" cy="2166687"/>
          </a:xfrm>
        </p:grpSpPr>
        <p:sp>
          <p:nvSpPr>
            <p:cNvPr id="146" name="Овал 145">
              <a:extLst>
                <a:ext uri="{FF2B5EF4-FFF2-40B4-BE49-F238E27FC236}">
                  <a16:creationId xmlns="" xmlns:a16="http://schemas.microsoft.com/office/drawing/2014/main" id="{33AF83D8-D4F2-4496-B90F-6D8F915C9530}"/>
                </a:ext>
              </a:extLst>
            </p:cNvPr>
            <p:cNvSpPr/>
            <p:nvPr/>
          </p:nvSpPr>
          <p:spPr>
            <a:xfrm>
              <a:off x="7139387" y="1607524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7" name="Овал 146">
              <a:extLst>
                <a:ext uri="{FF2B5EF4-FFF2-40B4-BE49-F238E27FC236}">
                  <a16:creationId xmlns="" xmlns:a16="http://schemas.microsoft.com/office/drawing/2014/main" id="{ACF3D1D2-B278-4C8A-8E7A-29BB1843BD9C}"/>
                </a:ext>
              </a:extLst>
            </p:cNvPr>
            <p:cNvSpPr/>
            <p:nvPr/>
          </p:nvSpPr>
          <p:spPr>
            <a:xfrm>
              <a:off x="7263351" y="2138525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8" name="Овал 147">
              <a:extLst>
                <a:ext uri="{FF2B5EF4-FFF2-40B4-BE49-F238E27FC236}">
                  <a16:creationId xmlns="" xmlns:a16="http://schemas.microsoft.com/office/drawing/2014/main" id="{B932D7E8-01F7-4AD9-8485-F1CCBB4E55ED}"/>
                </a:ext>
              </a:extLst>
            </p:cNvPr>
            <p:cNvSpPr/>
            <p:nvPr/>
          </p:nvSpPr>
          <p:spPr>
            <a:xfrm>
              <a:off x="8384132" y="1675350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9" name="Овал 148">
              <a:extLst>
                <a:ext uri="{FF2B5EF4-FFF2-40B4-BE49-F238E27FC236}">
                  <a16:creationId xmlns="" xmlns:a16="http://schemas.microsoft.com/office/drawing/2014/main" id="{F29C6068-1209-46A8-BC47-8B84FF704D0D}"/>
                </a:ext>
              </a:extLst>
            </p:cNvPr>
            <p:cNvSpPr/>
            <p:nvPr/>
          </p:nvSpPr>
          <p:spPr>
            <a:xfrm>
              <a:off x="7911912" y="2349333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0" name="Овал 149">
              <a:extLst>
                <a:ext uri="{FF2B5EF4-FFF2-40B4-BE49-F238E27FC236}">
                  <a16:creationId xmlns="" xmlns:a16="http://schemas.microsoft.com/office/drawing/2014/main" id="{00B4B079-8401-49D7-AC06-F8C0B737F394}"/>
                </a:ext>
              </a:extLst>
            </p:cNvPr>
            <p:cNvSpPr/>
            <p:nvPr/>
          </p:nvSpPr>
          <p:spPr>
            <a:xfrm>
              <a:off x="7975886" y="2859534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1" name="Овал 150">
              <a:extLst>
                <a:ext uri="{FF2B5EF4-FFF2-40B4-BE49-F238E27FC236}">
                  <a16:creationId xmlns="" xmlns:a16="http://schemas.microsoft.com/office/drawing/2014/main" id="{133C02B8-B65D-4475-9F93-E7DE6C3186E1}"/>
                </a:ext>
              </a:extLst>
            </p:cNvPr>
            <p:cNvSpPr/>
            <p:nvPr/>
          </p:nvSpPr>
          <p:spPr>
            <a:xfrm>
              <a:off x="7139387" y="2951000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2" name="Овал 151">
              <a:extLst>
                <a:ext uri="{FF2B5EF4-FFF2-40B4-BE49-F238E27FC236}">
                  <a16:creationId xmlns="" xmlns:a16="http://schemas.microsoft.com/office/drawing/2014/main" id="{9772E09A-258B-4C8C-A143-64E0AB45469D}"/>
                </a:ext>
              </a:extLst>
            </p:cNvPr>
            <p:cNvSpPr/>
            <p:nvPr/>
          </p:nvSpPr>
          <p:spPr>
            <a:xfrm>
              <a:off x="8301930" y="3613574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3" name="Овал 152">
              <a:extLst>
                <a:ext uri="{FF2B5EF4-FFF2-40B4-BE49-F238E27FC236}">
                  <a16:creationId xmlns="" xmlns:a16="http://schemas.microsoft.com/office/drawing/2014/main" id="{4B71B639-465D-494C-9615-AD2D3DC31EDE}"/>
                </a:ext>
              </a:extLst>
            </p:cNvPr>
            <p:cNvSpPr/>
            <p:nvPr/>
          </p:nvSpPr>
          <p:spPr>
            <a:xfrm>
              <a:off x="7754480" y="1774882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4" name="Овал 153">
              <a:extLst>
                <a:ext uri="{FF2B5EF4-FFF2-40B4-BE49-F238E27FC236}">
                  <a16:creationId xmlns="" xmlns:a16="http://schemas.microsoft.com/office/drawing/2014/main" id="{439541B3-ADD8-41E2-BF92-93031A5BA28A}"/>
                </a:ext>
              </a:extLst>
            </p:cNvPr>
            <p:cNvSpPr/>
            <p:nvPr/>
          </p:nvSpPr>
          <p:spPr>
            <a:xfrm>
              <a:off x="7436674" y="3429438"/>
              <a:ext cx="158403" cy="160637"/>
            </a:xfrm>
            <a:prstGeom prst="ellipse">
              <a:avLst/>
            </a:prstGeom>
            <a:solidFill>
              <a:srgbClr val="D9D9D9"/>
            </a:solidFill>
            <a:ln w="9525">
              <a:solidFill>
                <a:srgbClr val="A02A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6" name="Овал 155">
            <a:extLst>
              <a:ext uri="{FF2B5EF4-FFF2-40B4-BE49-F238E27FC236}">
                <a16:creationId xmlns="" xmlns:a16="http://schemas.microsoft.com/office/drawing/2014/main" id="{EB06BA46-38BD-4057-97E7-B67D434E7D87}"/>
              </a:ext>
            </a:extLst>
          </p:cNvPr>
          <p:cNvSpPr/>
          <p:nvPr/>
        </p:nvSpPr>
        <p:spPr>
          <a:xfrm>
            <a:off x="4059668" y="2496272"/>
            <a:ext cx="523855" cy="505165"/>
          </a:xfrm>
          <a:prstGeom prst="ellipse">
            <a:avLst/>
          </a:prstGeom>
          <a:solidFill>
            <a:srgbClr val="A4242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" dirty="0"/>
              <a:t>Совет</a:t>
            </a:r>
          </a:p>
        </p:txBody>
      </p:sp>
      <p:sp>
        <p:nvSpPr>
          <p:cNvPr id="159" name="Овал 158">
            <a:extLst>
              <a:ext uri="{FF2B5EF4-FFF2-40B4-BE49-F238E27FC236}">
                <a16:creationId xmlns="" xmlns:a16="http://schemas.microsoft.com/office/drawing/2014/main" id="{3E0522C6-CBD6-4751-9EDC-7B181C91916C}"/>
              </a:ext>
            </a:extLst>
          </p:cNvPr>
          <p:cNvSpPr/>
          <p:nvPr/>
        </p:nvSpPr>
        <p:spPr>
          <a:xfrm>
            <a:off x="2055460" y="341354"/>
            <a:ext cx="149215" cy="127381"/>
          </a:xfrm>
          <a:prstGeom prst="ellipse">
            <a:avLst/>
          </a:prstGeom>
          <a:solidFill>
            <a:srgbClr val="C2C7CA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0" name="TextBox 159">
            <a:extLst>
              <a:ext uri="{FF2B5EF4-FFF2-40B4-BE49-F238E27FC236}">
                <a16:creationId xmlns="" xmlns:a16="http://schemas.microsoft.com/office/drawing/2014/main" id="{951DABE7-B8FA-4330-AF41-91E1329C6C62}"/>
              </a:ext>
            </a:extLst>
          </p:cNvPr>
          <p:cNvSpPr txBox="1"/>
          <p:nvPr/>
        </p:nvSpPr>
        <p:spPr>
          <a:xfrm>
            <a:off x="2255562" y="311232"/>
            <a:ext cx="1440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Спутники</a:t>
            </a:r>
          </a:p>
        </p:txBody>
      </p:sp>
      <p:sp>
        <p:nvSpPr>
          <p:cNvPr id="161" name="Овал 160">
            <a:extLst>
              <a:ext uri="{FF2B5EF4-FFF2-40B4-BE49-F238E27FC236}">
                <a16:creationId xmlns="" xmlns:a16="http://schemas.microsoft.com/office/drawing/2014/main" id="{B42F1B0E-0EC5-4A81-9D5E-81ED3971A348}"/>
              </a:ext>
            </a:extLst>
          </p:cNvPr>
          <p:cNvSpPr/>
          <p:nvPr/>
        </p:nvSpPr>
        <p:spPr>
          <a:xfrm>
            <a:off x="4427593" y="186507"/>
            <a:ext cx="130912" cy="120689"/>
          </a:xfrm>
          <a:prstGeom prst="ellipse">
            <a:avLst/>
          </a:prstGeom>
          <a:solidFill>
            <a:srgbClr val="D9D9D9"/>
          </a:solidFill>
          <a:ln w="9525">
            <a:solidFill>
              <a:srgbClr val="A02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CA7A1A12-3B23-45BC-8839-0A7EB4240444}"/>
              </a:ext>
            </a:extLst>
          </p:cNvPr>
          <p:cNvSpPr txBox="1"/>
          <p:nvPr/>
        </p:nvSpPr>
        <p:spPr>
          <a:xfrm>
            <a:off x="4548318" y="129227"/>
            <a:ext cx="185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другие вузы, </a:t>
            </a:r>
          </a:p>
          <a:p>
            <a:r>
              <a:rPr lang="ru-RU" sz="700" dirty="0"/>
              <a:t>организации, физ. лица</a:t>
            </a:r>
          </a:p>
        </p:txBody>
      </p:sp>
      <p:sp>
        <p:nvSpPr>
          <p:cNvPr id="164" name="Овал 163">
            <a:extLst>
              <a:ext uri="{FF2B5EF4-FFF2-40B4-BE49-F238E27FC236}">
                <a16:creationId xmlns="" xmlns:a16="http://schemas.microsoft.com/office/drawing/2014/main" id="{BECA6A8C-D882-46B2-B46A-6678C9525C8B}"/>
              </a:ext>
            </a:extLst>
          </p:cNvPr>
          <p:cNvSpPr/>
          <p:nvPr/>
        </p:nvSpPr>
        <p:spPr>
          <a:xfrm>
            <a:off x="2051720" y="179046"/>
            <a:ext cx="224624" cy="135684"/>
          </a:xfrm>
          <a:prstGeom prst="ellipse">
            <a:avLst/>
          </a:prstGeom>
          <a:solidFill>
            <a:srgbClr val="3F0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5" name="TextBox 164">
            <a:extLst>
              <a:ext uri="{FF2B5EF4-FFF2-40B4-BE49-F238E27FC236}">
                <a16:creationId xmlns="" xmlns:a16="http://schemas.microsoft.com/office/drawing/2014/main" id="{A293DA7E-7D66-4B7F-9F30-FC5B528A34EC}"/>
              </a:ext>
            </a:extLst>
          </p:cNvPr>
          <p:cNvSpPr txBox="1"/>
          <p:nvPr/>
        </p:nvSpPr>
        <p:spPr>
          <a:xfrm>
            <a:off x="2265977" y="129737"/>
            <a:ext cx="114735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/>
              <a:t>МНМЦ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1BA58B5-51CE-40DC-9207-571478757439}"/>
              </a:ext>
            </a:extLst>
          </p:cNvPr>
          <p:cNvSpPr txBox="1"/>
          <p:nvPr/>
        </p:nvSpPr>
        <p:spPr>
          <a:xfrm flipH="1">
            <a:off x="3097668" y="2482684"/>
            <a:ext cx="4221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bg1"/>
                </a:solidFill>
              </a:rPr>
              <a:t>ВШЭ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53AD49D-83CF-4471-A094-D08EE1EA6B45}"/>
              </a:ext>
            </a:extLst>
          </p:cNvPr>
          <p:cNvSpPr txBox="1"/>
          <p:nvPr/>
        </p:nvSpPr>
        <p:spPr>
          <a:xfrm flipH="1">
            <a:off x="5212516" y="2488235"/>
            <a:ext cx="5081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bg1"/>
                </a:solidFill>
              </a:rPr>
              <a:t>ТГУ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B6992CB-7332-4F58-9C7A-3F83BDFF5F76}"/>
              </a:ext>
            </a:extLst>
          </p:cNvPr>
          <p:cNvSpPr txBox="1"/>
          <p:nvPr/>
        </p:nvSpPr>
        <p:spPr>
          <a:xfrm flipH="1">
            <a:off x="3353535" y="3565675"/>
            <a:ext cx="5755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" dirty="0">
                <a:solidFill>
                  <a:schemeClr val="bg1"/>
                </a:solidFill>
              </a:rPr>
              <a:t>МИФИ</a:t>
            </a:r>
          </a:p>
        </p:txBody>
      </p:sp>
    </p:spTree>
    <p:extLst>
      <p:ext uri="{BB962C8B-B14F-4D97-AF65-F5344CB8AC3E}">
        <p14:creationId xmlns:p14="http://schemas.microsoft.com/office/powerpoint/2010/main" val="5193884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567</Words>
  <Application>Microsoft Office PowerPoint</Application>
  <PresentationFormat>On-screen Show (16:9)</PresentationFormat>
  <Paragraphs>170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 Unicode MS</vt:lpstr>
      <vt:lpstr>Arial</vt:lpstr>
      <vt:lpstr>Calibri</vt:lpstr>
      <vt:lpstr>Exo 2 Thin</vt:lpstr>
      <vt:lpstr>Houschka Pro</vt:lpstr>
      <vt:lpstr>Houschka Pro Light</vt:lpstr>
      <vt:lpstr>Houschka Pro Medium</vt:lpstr>
      <vt:lpstr>Open Sans Light</vt:lpstr>
      <vt:lpstr>Open Sans Semibold</vt:lpstr>
      <vt:lpstr>Wingdings</vt:lpstr>
      <vt:lpstr>Тема Office</vt:lpstr>
      <vt:lpstr>Международный научно-методический центр СПбГУ  для распространения лучших международных практик подготовки, переподготовки и стажировки продвинутых кадров цифровой экономики в областях математики, информатики, цифровых технологий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Баранова Ольга Владимировна</dc:creator>
  <cp:lastModifiedBy>Александр Александр</cp:lastModifiedBy>
  <cp:revision>254</cp:revision>
  <cp:lastPrinted>2020-01-25T11:39:38Z</cp:lastPrinted>
  <dcterms:created xsi:type="dcterms:W3CDTF">2015-06-15T09:44:47Z</dcterms:created>
  <dcterms:modified xsi:type="dcterms:W3CDTF">2020-02-27T15:49:38Z</dcterms:modified>
</cp:coreProperties>
</file>